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31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C7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B2A09-1697-4F74-B11E-BBE9DA8801F3}" type="datetimeFigureOut">
              <a:rPr lang="pt-BR" smtClean="0"/>
              <a:t>03/04/2023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8CD1D-7EBD-48D3-AE3F-F3F7E08D50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58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8CD1D-7EBD-48D3-AE3F-F3F7E08D50F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44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6934892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59516" y="1699304"/>
            <a:ext cx="7768966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E3613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 u="sng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 u="sng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 u="sng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8327" y="262968"/>
            <a:ext cx="8168005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 u="sng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80562" y="3677793"/>
            <a:ext cx="10015855" cy="3618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tial.io/s/Space-Lounge-da-Comunicacao-6324db54a5815f0001e0e22d?share=478862835233043377" TargetMode="External"/><Relationship Id="rId2" Type="http://schemas.openxmlformats.org/officeDocument/2006/relationships/hyperlink" Target="https://empresas.senac.b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43800" y="3009900"/>
            <a:ext cx="6897817" cy="37298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5"/>
              </a:spcBef>
            </a:pPr>
            <a:r>
              <a:rPr sz="8050" b="1" spc="185" dirty="0">
                <a:latin typeface="Trebuchet MS" panose="020B0603020202020204" pitchFamily="34" charset="0"/>
                <a:cs typeface="Calibri"/>
              </a:rPr>
              <a:t>Diretoria</a:t>
            </a:r>
            <a:r>
              <a:rPr sz="8050" b="1" spc="125" dirty="0">
                <a:latin typeface="Trebuchet MS" panose="020B0603020202020204" pitchFamily="34" charset="0"/>
                <a:cs typeface="Calibri"/>
              </a:rPr>
              <a:t> </a:t>
            </a:r>
            <a:r>
              <a:rPr sz="8050" b="1" spc="175" dirty="0">
                <a:latin typeface="Trebuchet MS" panose="020B0603020202020204" pitchFamily="34" charset="0"/>
                <a:cs typeface="Calibri"/>
              </a:rPr>
              <a:t>de  </a:t>
            </a:r>
            <a:r>
              <a:rPr sz="8050" b="1" spc="365" dirty="0">
                <a:latin typeface="Trebuchet MS" panose="020B0603020202020204" pitchFamily="34" charset="0"/>
                <a:cs typeface="Calibri"/>
              </a:rPr>
              <a:t>Educação  </a:t>
            </a:r>
            <a:r>
              <a:rPr sz="8050" b="1" spc="190" dirty="0">
                <a:latin typeface="Trebuchet MS" panose="020B0603020202020204" pitchFamily="34" charset="0"/>
                <a:cs typeface="Calibri"/>
              </a:rPr>
              <a:t>Profissional</a:t>
            </a:r>
            <a:endParaRPr sz="8050" dirty="0"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257800" y="2437933"/>
            <a:ext cx="12495084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2990">
              <a:lnSpc>
                <a:spcPct val="100000"/>
              </a:lnSpc>
              <a:spcBef>
                <a:spcPts val="100"/>
              </a:spcBef>
            </a:pPr>
            <a:r>
              <a:rPr lang="pt-BR" spc="60" dirty="0"/>
              <a:t>Reestruturação, Linhas de Trabalho e Projetos</a:t>
            </a:r>
            <a:endParaRPr spc="-20" dirty="0"/>
          </a:p>
        </p:txBody>
      </p:sp>
      <p:sp>
        <p:nvSpPr>
          <p:cNvPr id="4" name="object 4"/>
          <p:cNvSpPr/>
          <p:nvPr/>
        </p:nvSpPr>
        <p:spPr>
          <a:xfrm>
            <a:off x="11706662" y="8258687"/>
            <a:ext cx="1866899" cy="1657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211050" cy="10287000"/>
          </a:xfrm>
          <a:custGeom>
            <a:avLst/>
            <a:gdLst/>
            <a:ahLst/>
            <a:cxnLst/>
            <a:rect l="l" t="t" r="r" b="b"/>
            <a:pathLst>
              <a:path w="12211050" h="10287000">
                <a:moveTo>
                  <a:pt x="0" y="0"/>
                </a:moveTo>
                <a:lnTo>
                  <a:pt x="12211049" y="0"/>
                </a:lnTo>
                <a:lnTo>
                  <a:pt x="1221104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1943100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96262" y="1"/>
            <a:ext cx="6191738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945737"/>
            <a:ext cx="93502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u="none" spc="490" dirty="0">
                <a:latin typeface="Trebuchet MS" panose="020B0603020202020204" pitchFamily="34" charset="0"/>
              </a:rPr>
              <a:t>PROJETOS </a:t>
            </a:r>
            <a:r>
              <a:rPr lang="pt-BR" u="none" spc="475" dirty="0">
                <a:latin typeface="Trebuchet MS" panose="020B0603020202020204" pitchFamily="34" charset="0"/>
              </a:rPr>
              <a:t>DE</a:t>
            </a:r>
            <a:r>
              <a:rPr lang="pt-BR" u="none" spc="-335" dirty="0">
                <a:latin typeface="Trebuchet MS" panose="020B0603020202020204" pitchFamily="34" charset="0"/>
              </a:rPr>
              <a:t> </a:t>
            </a:r>
            <a:r>
              <a:rPr lang="pt-BR" u="none" spc="405" dirty="0"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6463" y="2229206"/>
            <a:ext cx="11020753" cy="508863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lang="pt-BR" sz="3000" spc="210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lang="pt-BR"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3000" spc="190" dirty="0">
                <a:solidFill>
                  <a:srgbClr val="FFFFFF"/>
                </a:solidFill>
                <a:latin typeface="Calibri"/>
                <a:cs typeface="Calibri"/>
              </a:rPr>
              <a:t>1: Tecnologias Educacionais</a:t>
            </a:r>
            <a:endParaRPr lang="pt-BR"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000" spc="110" dirty="0" err="1">
                <a:solidFill>
                  <a:srgbClr val="FFFFFF"/>
                </a:solidFill>
                <a:latin typeface="Calibri"/>
                <a:cs typeface="Calibri"/>
              </a:rPr>
              <a:t>Programa</a:t>
            </a:r>
            <a:r>
              <a:rPr sz="30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05" dirty="0">
                <a:solidFill>
                  <a:srgbClr val="FFFFFF"/>
                </a:solidFill>
                <a:latin typeface="Calibri"/>
                <a:cs typeface="Calibri"/>
              </a:rPr>
              <a:t>Nacional 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000" spc="114" dirty="0">
                <a:solidFill>
                  <a:srgbClr val="FFFFFF"/>
                </a:solidFill>
                <a:latin typeface="Calibri"/>
                <a:cs typeface="Calibri"/>
              </a:rPr>
              <a:t>Fomento 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3000" spc="95" dirty="0">
                <a:solidFill>
                  <a:srgbClr val="FFFFFF"/>
                </a:solidFill>
                <a:latin typeface="Calibri"/>
                <a:cs typeface="Calibri"/>
              </a:rPr>
              <a:t>Inovação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a área </a:t>
            </a:r>
            <a:r>
              <a:rPr sz="3000" spc="9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20" dirty="0">
                <a:solidFill>
                  <a:srgbClr val="FFFFFF"/>
                </a:solidFill>
                <a:latin typeface="Calibri"/>
                <a:cs typeface="Calibri"/>
              </a:rPr>
              <a:t>Saúde</a:t>
            </a:r>
            <a:endParaRPr sz="3000" dirty="0">
              <a:latin typeface="Calibri"/>
              <a:cs typeface="Calibri"/>
            </a:endParaRPr>
          </a:p>
          <a:p>
            <a:pPr marL="12700" marR="10795" algn="just">
              <a:lnSpc>
                <a:spcPct val="115100"/>
              </a:lnSpc>
              <a:spcBef>
                <a:spcPts val="2770"/>
              </a:spcBef>
            </a:pPr>
            <a:r>
              <a:rPr sz="1900" spc="16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irá financiar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44 </a:t>
            </a:r>
            <a:r>
              <a:rPr sz="1900" b="1" spc="45" dirty="0">
                <a:solidFill>
                  <a:srgbClr val="D9D9D9"/>
                </a:solidFill>
                <a:latin typeface="Calibri"/>
                <a:cs typeface="Calibri"/>
              </a:rPr>
              <a:t>laboratórios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enfermagem em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22 </a:t>
            </a:r>
            <a:r>
              <a:rPr sz="1900" b="1" spc="50" dirty="0">
                <a:solidFill>
                  <a:srgbClr val="D9D9D9"/>
                </a:solidFill>
                <a:latin typeface="Calibri"/>
                <a:cs typeface="Calibri"/>
              </a:rPr>
              <a:t>Departamentos </a:t>
            </a:r>
            <a:r>
              <a:rPr sz="1900" b="1" spc="45" dirty="0">
                <a:solidFill>
                  <a:srgbClr val="D9D9D9"/>
                </a:solidFill>
                <a:latin typeface="Calibri"/>
                <a:cs typeface="Calibri"/>
              </a:rPr>
              <a:t>Regionais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subsidiados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pelo  Departamento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Nacional.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isso,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está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prevista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realização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investimento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no valor </a:t>
            </a:r>
            <a:r>
              <a:rPr sz="1900" spc="10" dirty="0">
                <a:solidFill>
                  <a:srgbClr val="FFFFFF"/>
                </a:solidFill>
                <a:latin typeface="Calibri"/>
                <a:cs typeface="Calibri"/>
              </a:rPr>
              <a:t>total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95" dirty="0">
                <a:solidFill>
                  <a:srgbClr val="D9D9D9"/>
                </a:solidFill>
                <a:latin typeface="Calibri"/>
                <a:cs typeface="Calibri"/>
              </a:rPr>
              <a:t>R$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24,8 </a:t>
            </a:r>
            <a:r>
              <a:rPr sz="1900" b="1" spc="45" dirty="0">
                <a:solidFill>
                  <a:srgbClr val="D9D9D9"/>
                </a:solidFill>
                <a:latin typeface="Calibri"/>
                <a:cs typeface="Calibri"/>
              </a:rPr>
              <a:t>milhões  ao </a:t>
            </a:r>
            <a:r>
              <a:rPr sz="1900" b="1" spc="50" dirty="0">
                <a:solidFill>
                  <a:srgbClr val="D9D9D9"/>
                </a:solidFill>
                <a:latin typeface="Calibri"/>
                <a:cs typeface="Calibri"/>
              </a:rPr>
              <a:t>longo </a:t>
            </a:r>
            <a:r>
              <a:rPr sz="1900" b="1" spc="55" dirty="0">
                <a:solidFill>
                  <a:srgbClr val="D9D9D9"/>
                </a:solidFill>
                <a:latin typeface="Calibri"/>
                <a:cs typeface="Calibri"/>
              </a:rPr>
              <a:t>dos </a:t>
            </a:r>
            <a:r>
              <a:rPr sz="1900" b="1" spc="50" dirty="0">
                <a:solidFill>
                  <a:srgbClr val="D9D9D9"/>
                </a:solidFill>
                <a:latin typeface="Calibri"/>
                <a:cs typeface="Calibri"/>
              </a:rPr>
              <a:t>anos</a:t>
            </a:r>
            <a:r>
              <a:rPr sz="1900" b="1" spc="14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00" b="1" spc="125" dirty="0">
                <a:solidFill>
                  <a:srgbClr val="D9D9D9"/>
                </a:solidFill>
                <a:latin typeface="Calibri"/>
                <a:cs typeface="Calibri"/>
              </a:rPr>
              <a:t>2023-2024</a:t>
            </a:r>
            <a:r>
              <a:rPr sz="1900" spc="12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95" dirty="0">
                <a:solidFill>
                  <a:srgbClr val="FFFFFF"/>
                </a:solidFill>
                <a:latin typeface="Calibri"/>
                <a:cs typeface="Calibri"/>
              </a:rPr>
              <a:t>Plano </a:t>
            </a:r>
            <a:r>
              <a:rPr sz="3000" spc="105" dirty="0">
                <a:solidFill>
                  <a:srgbClr val="FFFFFF"/>
                </a:solidFill>
                <a:latin typeface="Calibri"/>
                <a:cs typeface="Calibri"/>
              </a:rPr>
              <a:t>Nacional 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000" spc="110" dirty="0">
                <a:solidFill>
                  <a:srgbClr val="FFFFFF"/>
                </a:solidFill>
                <a:latin typeface="Calibri"/>
                <a:cs typeface="Calibri"/>
              </a:rPr>
              <a:t>Tecnologias</a:t>
            </a:r>
            <a:r>
              <a:rPr sz="30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20" dirty="0">
                <a:solidFill>
                  <a:srgbClr val="FFFFFF"/>
                </a:solidFill>
                <a:latin typeface="Calibri"/>
                <a:cs typeface="Calibri"/>
              </a:rPr>
              <a:t>Educacionais</a:t>
            </a:r>
            <a:endParaRPr sz="3000" dirty="0">
              <a:latin typeface="Calibri"/>
              <a:cs typeface="Calibri"/>
            </a:endParaRPr>
          </a:p>
          <a:p>
            <a:pPr marL="12700" marR="5080" algn="just">
              <a:lnSpc>
                <a:spcPct val="115100"/>
              </a:lnSpc>
              <a:spcBef>
                <a:spcPts val="2770"/>
              </a:spcBef>
            </a:pPr>
            <a:r>
              <a:rPr sz="1900" spc="75" dirty="0">
                <a:solidFill>
                  <a:srgbClr val="FFFFFF"/>
                </a:solidFill>
                <a:latin typeface="Calibri"/>
                <a:cs typeface="Calibri"/>
              </a:rPr>
              <a:t>Tendo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base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investimento 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já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realizado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20,6 </a:t>
            </a:r>
            <a:r>
              <a:rPr sz="1900" b="1" spc="50" dirty="0">
                <a:solidFill>
                  <a:srgbClr val="D9D9D9"/>
                </a:solidFill>
                <a:latin typeface="Calibri"/>
                <a:cs typeface="Calibri"/>
              </a:rPr>
              <a:t>milhões, em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2021</a:t>
            </a:r>
            <a:r>
              <a:rPr sz="1900" spc="114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visa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impulsionar a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adoção  das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tecnologias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educacionais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cunho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digital 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reconfiguração dos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layouts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salas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aula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nos 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Departamentos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Regionais. 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Esse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projeto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possibilitará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nova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experiência 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aprendizagem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b="1" spc="120" dirty="0">
                <a:solidFill>
                  <a:srgbClr val="D9D9D9"/>
                </a:solidFill>
                <a:latin typeface="Calibri"/>
                <a:cs typeface="Calibri"/>
              </a:rPr>
              <a:t>1.408.651  </a:t>
            </a:r>
            <a:r>
              <a:rPr sz="1900" b="1" spc="50" dirty="0">
                <a:solidFill>
                  <a:srgbClr val="D9D9D9"/>
                </a:solidFill>
                <a:latin typeface="Calibri"/>
                <a:cs typeface="Calibri"/>
              </a:rPr>
              <a:t>alunos matriculados </a:t>
            </a:r>
            <a:r>
              <a:rPr sz="1900" b="1" spc="55" dirty="0">
                <a:solidFill>
                  <a:srgbClr val="D9D9D9"/>
                </a:solidFill>
                <a:latin typeface="Calibri"/>
                <a:cs typeface="Calibri"/>
              </a:rPr>
              <a:t>nos </a:t>
            </a:r>
            <a:r>
              <a:rPr sz="1900" b="1" spc="65" dirty="0">
                <a:solidFill>
                  <a:srgbClr val="D9D9D9"/>
                </a:solidFill>
                <a:latin typeface="Calibri"/>
                <a:cs typeface="Calibri"/>
              </a:rPr>
              <a:t>cursos </a:t>
            </a:r>
            <a:r>
              <a:rPr sz="1900" b="1" spc="45" dirty="0">
                <a:solidFill>
                  <a:srgbClr val="D9D9D9"/>
                </a:solidFill>
                <a:latin typeface="Calibri"/>
                <a:cs typeface="Calibri"/>
              </a:rPr>
              <a:t>ofertados no</a:t>
            </a:r>
            <a:r>
              <a:rPr sz="1900" b="1" spc="18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00" b="1" spc="85" dirty="0">
                <a:solidFill>
                  <a:srgbClr val="D9D9D9"/>
                </a:solidFill>
                <a:latin typeface="Calibri"/>
                <a:cs typeface="Calibri"/>
              </a:rPr>
              <a:t>Senac</a:t>
            </a:r>
            <a:r>
              <a:rPr sz="1900" spc="8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" y="7644697"/>
            <a:ext cx="4512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0" dirty="0">
                <a:solidFill>
                  <a:srgbClr val="FFFFFF"/>
                </a:solidFill>
                <a:latin typeface="Calibri"/>
                <a:cs typeface="Calibri"/>
              </a:rPr>
              <a:t>Projeto </a:t>
            </a:r>
            <a:r>
              <a:rPr sz="3000" spc="145" dirty="0">
                <a:solidFill>
                  <a:srgbClr val="FFFFFF"/>
                </a:solidFill>
                <a:latin typeface="Calibri"/>
                <a:cs typeface="Calibri"/>
              </a:rPr>
              <a:t>Escolas</a:t>
            </a:r>
            <a:r>
              <a:rPr sz="30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95" dirty="0">
                <a:solidFill>
                  <a:srgbClr val="FFFFFF"/>
                </a:solidFill>
                <a:latin typeface="Calibri"/>
                <a:cs typeface="Calibri"/>
              </a:rPr>
              <a:t>Inovadoras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400" y="8454151"/>
            <a:ext cx="10868353" cy="13374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95"/>
              </a:spcBef>
            </a:pPr>
            <a:r>
              <a:rPr sz="1900" spc="75" dirty="0">
                <a:solidFill>
                  <a:srgbClr val="FFFFFF"/>
                </a:solidFill>
                <a:latin typeface="Calibri"/>
                <a:cs typeface="Calibri"/>
              </a:rPr>
              <a:t>Tendo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vista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importância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trazer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inovação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conceito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norteador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construção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reforma das 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escolas,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projeto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prevê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elaboração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parâmetros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concepção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escolas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foco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em inovação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tecnologia,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fomentando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acompanhando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iniciativas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emergentes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todos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Departamentos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Regionais.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99134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65368" y="1567538"/>
            <a:ext cx="10612120" cy="4906921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67310">
              <a:spcBef>
                <a:spcPts val="1565"/>
              </a:spcBef>
            </a:pPr>
            <a:r>
              <a:rPr sz="2800" b="1" spc="165" dirty="0">
                <a:latin typeface="Calibri"/>
                <a:cs typeface="Calibri"/>
              </a:rPr>
              <a:t>LINHA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spc="190" dirty="0">
                <a:latin typeface="Calibri"/>
                <a:cs typeface="Calibri"/>
              </a:rPr>
              <a:t>2</a:t>
            </a:r>
            <a:r>
              <a:rPr lang="pt-BR" sz="2800" b="1" spc="190" dirty="0">
                <a:latin typeface="Calibri"/>
                <a:cs typeface="Calibri"/>
              </a:rPr>
              <a:t>: </a:t>
            </a:r>
            <a:r>
              <a:rPr lang="pt-BR" sz="2800" b="1" spc="95" dirty="0">
                <a:latin typeface="Calibri"/>
                <a:cs typeface="Calibri"/>
              </a:rPr>
              <a:t>Recursos </a:t>
            </a:r>
            <a:r>
              <a:rPr lang="pt-BR" sz="2800" b="1" spc="80" dirty="0">
                <a:latin typeface="Calibri"/>
                <a:cs typeface="Calibri"/>
              </a:rPr>
              <a:t>Didáticos</a:t>
            </a:r>
            <a:r>
              <a:rPr lang="pt-BR" sz="2800" b="1" spc="-25" dirty="0">
                <a:latin typeface="Calibri"/>
                <a:cs typeface="Calibri"/>
              </a:rPr>
              <a:t> </a:t>
            </a:r>
            <a:r>
              <a:rPr lang="pt-BR" sz="2800" b="1" spc="35" dirty="0">
                <a:latin typeface="Calibri"/>
                <a:cs typeface="Calibri"/>
              </a:rPr>
              <a:t>e  </a:t>
            </a:r>
            <a:r>
              <a:rPr lang="pt-BR" sz="2800" b="1" spc="110" dirty="0">
                <a:latin typeface="Calibri"/>
                <a:cs typeface="Calibri"/>
              </a:rPr>
              <a:t>Curadoria</a:t>
            </a:r>
            <a:endParaRPr sz="2800" b="1" dirty="0">
              <a:latin typeface="Calibri"/>
              <a:cs typeface="Calibri"/>
            </a:endParaRPr>
          </a:p>
          <a:p>
            <a:pPr marL="67310">
              <a:lnSpc>
                <a:spcPct val="100000"/>
              </a:lnSpc>
              <a:spcBef>
                <a:spcPts val="1570"/>
              </a:spcBef>
            </a:pPr>
            <a:r>
              <a:rPr sz="3000" spc="95" dirty="0">
                <a:latin typeface="Calibri"/>
                <a:cs typeface="Calibri"/>
              </a:rPr>
              <a:t>Biblioteca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95" dirty="0">
                <a:latin typeface="Calibri"/>
                <a:cs typeface="Calibri"/>
              </a:rPr>
              <a:t>Digital</a:t>
            </a:r>
            <a:endParaRPr sz="3000" dirty="0">
              <a:latin typeface="Calibri"/>
              <a:cs typeface="Calibri"/>
            </a:endParaRPr>
          </a:p>
          <a:p>
            <a:pPr marL="67310" marR="95250">
              <a:lnSpc>
                <a:spcPct val="115100"/>
              </a:lnSpc>
              <a:spcBef>
                <a:spcPts val="2770"/>
              </a:spcBef>
            </a:pPr>
            <a:r>
              <a:rPr sz="1900" spc="145" dirty="0">
                <a:latin typeface="Calibri"/>
                <a:cs typeface="Calibri"/>
              </a:rPr>
              <a:t>Em </a:t>
            </a:r>
            <a:r>
              <a:rPr sz="1900" spc="110" dirty="0">
                <a:latin typeface="Calibri"/>
                <a:cs typeface="Calibri"/>
              </a:rPr>
              <a:t>3 </a:t>
            </a:r>
            <a:r>
              <a:rPr sz="1900" spc="45" dirty="0">
                <a:latin typeface="Calibri"/>
                <a:cs typeface="Calibri"/>
              </a:rPr>
              <a:t>anos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execução do </a:t>
            </a:r>
            <a:r>
              <a:rPr sz="1900" spc="35" dirty="0">
                <a:latin typeface="Calibri"/>
                <a:cs typeface="Calibri"/>
              </a:rPr>
              <a:t>projeto, </a:t>
            </a:r>
            <a:r>
              <a:rPr sz="1900" b="1" spc="120" dirty="0">
                <a:solidFill>
                  <a:srgbClr val="E75400"/>
                </a:solidFill>
                <a:latin typeface="Calibri"/>
                <a:cs typeface="Calibri"/>
              </a:rPr>
              <a:t>800.000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usuários </a:t>
            </a:r>
            <a:r>
              <a:rPr sz="1900" spc="55" dirty="0">
                <a:latin typeface="Calibri"/>
                <a:cs typeface="Calibri"/>
              </a:rPr>
              <a:t>foram </a:t>
            </a:r>
            <a:r>
              <a:rPr sz="1900" spc="45" dirty="0">
                <a:latin typeface="Calibri"/>
                <a:cs typeface="Calibri"/>
              </a:rPr>
              <a:t>cadastrados </a:t>
            </a:r>
            <a:r>
              <a:rPr sz="1900" spc="40" dirty="0">
                <a:latin typeface="Calibri"/>
                <a:cs typeface="Calibri"/>
              </a:rPr>
              <a:t>na </a:t>
            </a:r>
            <a:r>
              <a:rPr sz="1900" spc="45" dirty="0">
                <a:latin typeface="Calibri"/>
                <a:cs typeface="Calibri"/>
              </a:rPr>
              <a:t>plataforma, </a:t>
            </a:r>
            <a:r>
              <a:rPr sz="1900" spc="40" dirty="0">
                <a:latin typeface="Calibri"/>
                <a:cs typeface="Calibri"/>
              </a:rPr>
              <a:t>mais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110" dirty="0">
                <a:latin typeface="Calibri"/>
                <a:cs typeface="Calibri"/>
              </a:rPr>
              <a:t>10  </a:t>
            </a:r>
            <a:r>
              <a:rPr sz="1900" spc="35" dirty="0">
                <a:latin typeface="Calibri"/>
                <a:cs typeface="Calibri"/>
              </a:rPr>
              <a:t>milhões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páginas </a:t>
            </a:r>
            <a:r>
              <a:rPr sz="1900" spc="55" dirty="0">
                <a:latin typeface="Calibri"/>
                <a:cs typeface="Calibri"/>
              </a:rPr>
              <a:t>foram </a:t>
            </a:r>
            <a:r>
              <a:rPr sz="1900" spc="45" dirty="0">
                <a:latin typeface="Calibri"/>
                <a:cs typeface="Calibri"/>
              </a:rPr>
              <a:t>visualizadas,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b="1" spc="120" dirty="0">
                <a:solidFill>
                  <a:srgbClr val="E75400"/>
                </a:solidFill>
                <a:latin typeface="Calibri"/>
                <a:cs typeface="Calibri"/>
              </a:rPr>
              <a:t>1.290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livros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50" dirty="0">
                <a:latin typeface="Calibri"/>
                <a:cs typeface="Calibri"/>
              </a:rPr>
              <a:t>compõem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60" dirty="0">
                <a:latin typeface="Calibri"/>
                <a:cs typeface="Calibri"/>
              </a:rPr>
              <a:t>acervo. </a:t>
            </a:r>
            <a:r>
              <a:rPr sz="1900" spc="55" dirty="0">
                <a:latin typeface="Calibri"/>
                <a:cs typeface="Calibri"/>
              </a:rPr>
              <a:t>Desde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35" dirty="0">
                <a:latin typeface="Calibri"/>
                <a:cs typeface="Calibri"/>
              </a:rPr>
              <a:t>início </a:t>
            </a:r>
            <a:r>
              <a:rPr sz="1900" spc="45" dirty="0">
                <a:latin typeface="Calibri"/>
                <a:cs typeface="Calibri"/>
              </a:rPr>
              <a:t>do  </a:t>
            </a:r>
            <a:r>
              <a:rPr sz="1900" spc="25" dirty="0">
                <a:latin typeface="Calibri"/>
                <a:cs typeface="Calibri"/>
              </a:rPr>
              <a:t>projeto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35" dirty="0">
                <a:latin typeface="Calibri"/>
                <a:cs typeface="Calibri"/>
              </a:rPr>
              <a:t>Departamento </a:t>
            </a:r>
            <a:r>
              <a:rPr sz="1900" spc="45" dirty="0">
                <a:latin typeface="Calibri"/>
                <a:cs typeface="Calibri"/>
              </a:rPr>
              <a:t>Nacional </a:t>
            </a:r>
            <a:r>
              <a:rPr sz="1900" spc="15" dirty="0">
                <a:latin typeface="Calibri"/>
                <a:cs typeface="Calibri"/>
              </a:rPr>
              <a:t>já investiu </a:t>
            </a:r>
            <a:r>
              <a:rPr sz="1900" b="1" spc="95" dirty="0">
                <a:solidFill>
                  <a:srgbClr val="E75400"/>
                </a:solidFill>
                <a:latin typeface="Calibri"/>
                <a:cs typeface="Calibri"/>
              </a:rPr>
              <a:t>R$</a:t>
            </a:r>
            <a:r>
              <a:rPr sz="1900" b="1" spc="41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120" dirty="0">
                <a:solidFill>
                  <a:srgbClr val="E75400"/>
                </a:solidFill>
                <a:latin typeface="Calibri"/>
                <a:cs typeface="Calibri"/>
              </a:rPr>
              <a:t>6.203.175,00</a:t>
            </a:r>
            <a:r>
              <a:rPr sz="1900" spc="120" dirty="0"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245" dirty="0">
                <a:latin typeface="Calibri"/>
                <a:cs typeface="Calibri"/>
              </a:rPr>
              <a:t>ESPIE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2770"/>
              </a:spcBef>
            </a:pPr>
            <a:r>
              <a:rPr sz="1900" spc="40" dirty="0">
                <a:latin typeface="Calibri"/>
                <a:cs typeface="Calibri"/>
              </a:rPr>
              <a:t>Plataforma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45" dirty="0">
                <a:latin typeface="Calibri"/>
                <a:cs typeface="Calibri"/>
              </a:rPr>
              <a:t>abrangência </a:t>
            </a:r>
            <a:r>
              <a:rPr sz="1900" spc="40" dirty="0">
                <a:latin typeface="Calibri"/>
                <a:cs typeface="Calibri"/>
              </a:rPr>
              <a:t>nacional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25" dirty="0">
                <a:latin typeface="Calibri"/>
                <a:cs typeface="Calibri"/>
              </a:rPr>
              <a:t>permite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60" dirty="0">
                <a:latin typeface="Calibri"/>
                <a:cs typeface="Calibri"/>
              </a:rPr>
              <a:t>acesso,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0" dirty="0">
                <a:latin typeface="Calibri"/>
                <a:cs typeface="Calibri"/>
              </a:rPr>
              <a:t>produção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35" dirty="0">
                <a:latin typeface="Calibri"/>
                <a:cs typeface="Calibri"/>
              </a:rPr>
              <a:t>distribuição </a:t>
            </a:r>
            <a:r>
              <a:rPr sz="1900" spc="55" dirty="0">
                <a:latin typeface="Calibri"/>
                <a:cs typeface="Calibri"/>
              </a:rPr>
              <a:t>por </a:t>
            </a:r>
            <a:r>
              <a:rPr sz="1900" spc="30" dirty="0">
                <a:latin typeface="Calibri"/>
                <a:cs typeface="Calibri"/>
              </a:rPr>
              <a:t>todos </a:t>
            </a:r>
            <a:r>
              <a:rPr sz="1900" spc="50" dirty="0">
                <a:latin typeface="Calibri"/>
                <a:cs typeface="Calibri"/>
              </a:rPr>
              <a:t>os  </a:t>
            </a:r>
            <a:r>
              <a:rPr sz="1900" spc="40" dirty="0">
                <a:latin typeface="Calibri"/>
                <a:cs typeface="Calibri"/>
              </a:rPr>
              <a:t>Departamentos Regionais a novos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diversificados </a:t>
            </a:r>
            <a:r>
              <a:rPr sz="1900" spc="20" dirty="0">
                <a:latin typeface="Calibri"/>
                <a:cs typeface="Calibri"/>
              </a:rPr>
              <a:t>objetos </a:t>
            </a:r>
            <a:r>
              <a:rPr sz="1900" spc="25" dirty="0">
                <a:latin typeface="Calibri"/>
                <a:cs typeface="Calibri"/>
              </a:rPr>
              <a:t>digitais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0" dirty="0">
                <a:latin typeface="Calibri"/>
                <a:cs typeface="Calibri"/>
              </a:rPr>
              <a:t>aprendizagem. </a:t>
            </a:r>
            <a:r>
              <a:rPr sz="1900" spc="35" dirty="0">
                <a:latin typeface="Calibri"/>
                <a:cs typeface="Calibri"/>
              </a:rPr>
              <a:t>Atualmente, </a:t>
            </a:r>
            <a:r>
              <a:rPr sz="1900" spc="45" dirty="0">
                <a:latin typeface="Calibri"/>
                <a:cs typeface="Calibri"/>
              </a:rPr>
              <a:t>o  </a:t>
            </a:r>
            <a:r>
              <a:rPr sz="1900" spc="35" dirty="0">
                <a:latin typeface="Calibri"/>
                <a:cs typeface="Calibri"/>
              </a:rPr>
              <a:t>repositório conta </a:t>
            </a:r>
            <a:r>
              <a:rPr sz="1900" spc="75" dirty="0">
                <a:latin typeface="Calibri"/>
                <a:cs typeface="Calibri"/>
              </a:rPr>
              <a:t>com, </a:t>
            </a:r>
            <a:r>
              <a:rPr sz="1900" spc="35" dirty="0">
                <a:latin typeface="Calibri"/>
                <a:cs typeface="Calibri"/>
              </a:rPr>
              <a:t>aproximadamente, </a:t>
            </a:r>
            <a:r>
              <a:rPr sz="1900" b="1" spc="120" dirty="0">
                <a:solidFill>
                  <a:srgbClr val="E75400"/>
                </a:solidFill>
                <a:latin typeface="Calibri"/>
                <a:cs typeface="Calibri"/>
              </a:rPr>
              <a:t>2.500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objetos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digitais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de</a:t>
            </a:r>
            <a:r>
              <a:rPr sz="1900" b="1" spc="29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60" dirty="0">
                <a:solidFill>
                  <a:srgbClr val="E75400"/>
                </a:solidFill>
                <a:latin typeface="Calibri"/>
                <a:cs typeface="Calibri"/>
              </a:rPr>
              <a:t>aprendizagem</a:t>
            </a:r>
            <a:r>
              <a:rPr sz="1900" spc="60" dirty="0"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88935A76-9EA2-64BE-0589-EAE56B590076}"/>
              </a:ext>
            </a:extLst>
          </p:cNvPr>
          <p:cNvSpPr/>
          <p:nvPr/>
        </p:nvSpPr>
        <p:spPr>
          <a:xfrm>
            <a:off x="7382829" y="1479499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5C85AEC-D7D9-B1FF-016D-8BEA891A6F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65368" y="419100"/>
            <a:ext cx="91978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u="none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u="none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15472" y="530226"/>
            <a:ext cx="1002952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latin typeface="Trebuchet MS" panose="020B0603020202020204" pitchFamily="34" charset="0"/>
              </a:rPr>
              <a:t>PROJETOS </a:t>
            </a:r>
            <a:r>
              <a:rPr u="none" spc="475" dirty="0">
                <a:latin typeface="Trebuchet MS" panose="020B0603020202020204" pitchFamily="34" charset="0"/>
              </a:rPr>
              <a:t>DE</a:t>
            </a:r>
            <a:r>
              <a:rPr u="none" spc="-335" dirty="0">
                <a:latin typeface="Trebuchet MS" panose="020B0603020202020204" pitchFamily="34" charset="0"/>
              </a:rPr>
              <a:t> </a:t>
            </a:r>
            <a:r>
              <a:rPr u="none" spc="405" dirty="0"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09801" y="1488465"/>
            <a:ext cx="10651490" cy="2982804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lang="pt-BR" sz="2800" b="1" spc="165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lang="pt-BR" sz="28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2800" b="1" spc="190" dirty="0">
                <a:solidFill>
                  <a:srgbClr val="FFFFFF"/>
                </a:solidFill>
                <a:latin typeface="Calibri"/>
                <a:cs typeface="Calibri"/>
              </a:rPr>
              <a:t>3: Formação Docente</a:t>
            </a: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3000" spc="140" dirty="0" err="1">
                <a:solidFill>
                  <a:srgbClr val="FFFFFF"/>
                </a:solidFill>
                <a:latin typeface="Calibri"/>
                <a:cs typeface="Calibri"/>
              </a:rPr>
              <a:t>Formação</a:t>
            </a:r>
            <a:r>
              <a:rPr sz="30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3000" spc="70" dirty="0">
                <a:solidFill>
                  <a:srgbClr val="FFFFFF"/>
                </a:solidFill>
                <a:latin typeface="Calibri"/>
                <a:cs typeface="Calibri"/>
              </a:rPr>
              <a:t>Modelo </a:t>
            </a:r>
            <a:r>
              <a:rPr sz="3000" spc="95" dirty="0">
                <a:solidFill>
                  <a:srgbClr val="FFFFFF"/>
                </a:solidFill>
                <a:latin typeface="Calibri"/>
                <a:cs typeface="Calibri"/>
              </a:rPr>
              <a:t>Pedagógico </a:t>
            </a:r>
            <a:r>
              <a:rPr sz="3000" spc="13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3000" spc="32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14" dirty="0">
                <a:solidFill>
                  <a:srgbClr val="FFFFFF"/>
                </a:solidFill>
                <a:latin typeface="Calibri"/>
                <a:cs typeface="Calibri"/>
              </a:rPr>
              <a:t>Oficinas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2770"/>
              </a:spcBef>
            </a:pP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Realização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formação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Multiplicadores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Modelo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Pedagógico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nos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27 </a:t>
            </a:r>
            <a:r>
              <a:rPr sz="1900" b="1" spc="50" dirty="0">
                <a:solidFill>
                  <a:srgbClr val="D9D9D9"/>
                </a:solidFill>
                <a:latin typeface="Calibri"/>
                <a:cs typeface="Calibri"/>
              </a:rPr>
              <a:t>Departamentos  </a:t>
            </a:r>
            <a:r>
              <a:rPr sz="1900" b="1" spc="45" dirty="0">
                <a:solidFill>
                  <a:srgbClr val="D9D9D9"/>
                </a:solidFill>
                <a:latin typeface="Calibri"/>
                <a:cs typeface="Calibri"/>
              </a:rPr>
              <a:t>Regionais</a:t>
            </a:r>
            <a:r>
              <a:rPr sz="1900" spc="4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disseminação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proposta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pedagógica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institucional. </a:t>
            </a:r>
            <a:r>
              <a:rPr sz="1900" spc="85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ações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multiplicação servirão 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formação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continuada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poderão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alcançar </a:t>
            </a:r>
            <a:r>
              <a:rPr sz="1900" b="1" spc="114" dirty="0">
                <a:solidFill>
                  <a:srgbClr val="D9D9D9"/>
                </a:solidFill>
                <a:latin typeface="Calibri"/>
                <a:cs typeface="Calibri"/>
              </a:rPr>
              <a:t>100% </a:t>
            </a:r>
            <a:r>
              <a:rPr sz="1900" b="1" spc="55" dirty="0">
                <a:solidFill>
                  <a:srgbClr val="D9D9D9"/>
                </a:solidFill>
                <a:latin typeface="Calibri"/>
                <a:cs typeface="Calibri"/>
              </a:rPr>
              <a:t>das </a:t>
            </a:r>
            <a:r>
              <a:rPr sz="1900" b="1" spc="40" dirty="0">
                <a:solidFill>
                  <a:srgbClr val="D9D9D9"/>
                </a:solidFill>
                <a:latin typeface="Calibri"/>
                <a:cs typeface="Calibri"/>
              </a:rPr>
              <a:t>equipes </a:t>
            </a:r>
            <a:r>
              <a:rPr sz="1900" b="1" spc="55" dirty="0">
                <a:solidFill>
                  <a:srgbClr val="D9D9D9"/>
                </a:solidFill>
                <a:latin typeface="Calibri"/>
                <a:cs typeface="Calibri"/>
              </a:rPr>
              <a:t>pedagógicas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permitindo,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em 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especial,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capacitação do quadro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docente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</a:rPr>
              <a:t>DRs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que,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atualmente,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é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b="1" spc="120" dirty="0">
                <a:solidFill>
                  <a:srgbClr val="D9D9D9"/>
                </a:solidFill>
                <a:latin typeface="Calibri"/>
                <a:cs typeface="Calibri"/>
              </a:rPr>
              <a:t>16.100</a:t>
            </a:r>
            <a:r>
              <a:rPr sz="1900" b="1" spc="60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00" b="1" spc="55" dirty="0">
                <a:solidFill>
                  <a:srgbClr val="D9D9D9"/>
                </a:solidFill>
                <a:latin typeface="Calibri"/>
                <a:cs typeface="Calibri"/>
              </a:rPr>
              <a:t>docentes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5041" y="4885113"/>
            <a:ext cx="10844530" cy="4875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155" dirty="0">
                <a:solidFill>
                  <a:srgbClr val="FFFFFF"/>
                </a:solidFill>
                <a:latin typeface="Calibri"/>
                <a:cs typeface="Calibri"/>
              </a:rPr>
              <a:t>Formação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20" dirty="0">
                <a:solidFill>
                  <a:srgbClr val="FFFFFF"/>
                </a:solidFill>
                <a:latin typeface="Calibri"/>
                <a:cs typeface="Calibri"/>
              </a:rPr>
              <a:t>Gastronomia</a:t>
            </a:r>
            <a:endParaRPr sz="3000" dirty="0">
              <a:latin typeface="Calibri"/>
              <a:cs typeface="Calibri"/>
            </a:endParaRPr>
          </a:p>
          <a:p>
            <a:pPr marL="12700" marR="452755">
              <a:lnSpc>
                <a:spcPct val="115399"/>
              </a:lnSpc>
              <a:spcBef>
                <a:spcPts val="2735"/>
              </a:spcBef>
              <a:tabLst>
                <a:tab pos="9015095" algn="l"/>
              </a:tabLst>
            </a:pP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Projeto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prevê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realização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nivelamento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técnicas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cozinha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internacional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todos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os 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docentes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950" spc="10" dirty="0">
                <a:solidFill>
                  <a:srgbClr val="FFFFFF"/>
                </a:solidFill>
                <a:latin typeface="Calibri"/>
                <a:cs typeface="Calibri"/>
              </a:rPr>
              <a:t>atuam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nos </a:t>
            </a:r>
            <a:r>
              <a:rPr sz="1950" spc="45" dirty="0">
                <a:solidFill>
                  <a:srgbClr val="FFFFFF"/>
                </a:solidFill>
                <a:latin typeface="Calibri"/>
                <a:cs typeface="Calibri"/>
              </a:rPr>
              <a:t>cursos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Gastronomia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ofertados pelo </a:t>
            </a:r>
            <a:r>
              <a:rPr sz="1950" spc="65" dirty="0">
                <a:solidFill>
                  <a:srgbClr val="FFFFFF"/>
                </a:solidFill>
                <a:latin typeface="Calibri"/>
                <a:cs typeface="Calibri"/>
              </a:rPr>
              <a:t>Senac. </a:t>
            </a:r>
            <a:r>
              <a:rPr sz="1950" spc="60" dirty="0">
                <a:solidFill>
                  <a:srgbClr val="FFFFFF"/>
                </a:solidFill>
                <a:latin typeface="Calibri"/>
                <a:cs typeface="Calibri"/>
              </a:rPr>
              <a:t>Será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também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50" spc="40" dirty="0">
                <a:solidFill>
                  <a:srgbClr val="FFFFFF"/>
                </a:solidFill>
                <a:latin typeface="Calibri"/>
                <a:cs typeface="Calibri"/>
              </a:rPr>
              <a:t>ação 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preparatória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classificatória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realização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950" b="1" spc="50" dirty="0">
                <a:solidFill>
                  <a:srgbClr val="D9D9D9"/>
                </a:solidFill>
                <a:latin typeface="Calibri"/>
                <a:cs typeface="Calibri"/>
              </a:rPr>
              <a:t>Programa </a:t>
            </a:r>
            <a:r>
              <a:rPr sz="1950" b="1" spc="25" dirty="0">
                <a:solidFill>
                  <a:srgbClr val="D9D9D9"/>
                </a:solidFill>
                <a:latin typeface="Calibri"/>
                <a:cs typeface="Calibri"/>
              </a:rPr>
              <a:t>de </a:t>
            </a:r>
            <a:r>
              <a:rPr sz="1950" b="1" spc="7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50" b="1" spc="40" dirty="0" err="1">
                <a:solidFill>
                  <a:srgbClr val="D9D9D9"/>
                </a:solidFill>
                <a:latin typeface="Calibri"/>
                <a:cs typeface="Calibri"/>
              </a:rPr>
              <a:t>certificação</a:t>
            </a:r>
            <a:r>
              <a:rPr sz="1950" b="1" spc="7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50" b="1" spc="80" dirty="0" err="1">
                <a:solidFill>
                  <a:srgbClr val="D9D9D9"/>
                </a:solidFill>
                <a:latin typeface="Calibri"/>
                <a:cs typeface="Calibri"/>
              </a:rPr>
              <a:t>ProChef</a:t>
            </a:r>
            <a:r>
              <a:rPr lang="pt-BR" sz="1950" b="1" spc="8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D9D9D9"/>
                </a:solidFill>
                <a:latin typeface="Calibri"/>
                <a:cs typeface="Calibri"/>
              </a:rPr>
              <a:t>I </a:t>
            </a:r>
            <a:r>
              <a:rPr sz="1950" b="1" spc="35" dirty="0">
                <a:solidFill>
                  <a:srgbClr val="D9D9D9"/>
                </a:solidFill>
                <a:latin typeface="Calibri"/>
                <a:cs typeface="Calibri"/>
              </a:rPr>
              <a:t>do </a:t>
            </a:r>
            <a:r>
              <a:rPr sz="1950" b="1" spc="65" dirty="0">
                <a:solidFill>
                  <a:srgbClr val="D9D9D9"/>
                </a:solidFill>
                <a:latin typeface="Calibri"/>
                <a:cs typeface="Calibri"/>
              </a:rPr>
              <a:t>Culinary  </a:t>
            </a:r>
            <a:r>
              <a:rPr sz="1950" b="1" spc="10" dirty="0">
                <a:solidFill>
                  <a:srgbClr val="D9D9D9"/>
                </a:solidFill>
                <a:latin typeface="Calibri"/>
                <a:cs typeface="Calibri"/>
              </a:rPr>
              <a:t>Institute </a:t>
            </a:r>
            <a:r>
              <a:rPr sz="1950" b="1" spc="35" dirty="0">
                <a:solidFill>
                  <a:srgbClr val="D9D9D9"/>
                </a:solidFill>
                <a:latin typeface="Calibri"/>
                <a:cs typeface="Calibri"/>
              </a:rPr>
              <a:t>of</a:t>
            </a:r>
            <a:r>
              <a:rPr sz="1950" b="1" spc="12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50" b="1" spc="60" dirty="0">
                <a:solidFill>
                  <a:srgbClr val="D9D9D9"/>
                </a:solidFill>
                <a:latin typeface="Calibri"/>
                <a:cs typeface="Calibri"/>
              </a:rPr>
              <a:t>America</a:t>
            </a:r>
            <a:r>
              <a:rPr sz="1950" spc="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150" dirty="0">
              <a:latin typeface="Calibri"/>
              <a:cs typeface="Calibri"/>
            </a:endParaRPr>
          </a:p>
          <a:p>
            <a:pPr marL="41910">
              <a:lnSpc>
                <a:spcPct val="100000"/>
              </a:lnSpc>
            </a:pPr>
            <a:r>
              <a:rPr sz="3000" spc="155" dirty="0">
                <a:solidFill>
                  <a:srgbClr val="FFFFFF"/>
                </a:solidFill>
                <a:latin typeface="Calibri"/>
                <a:cs typeface="Calibri"/>
              </a:rPr>
              <a:t>Formação </a:t>
            </a:r>
            <a:r>
              <a:rPr sz="3000" spc="9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Uso </a:t>
            </a:r>
            <a:r>
              <a:rPr sz="3000" spc="9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000" spc="130" dirty="0">
                <a:solidFill>
                  <a:srgbClr val="FFFFFF"/>
                </a:solidFill>
                <a:latin typeface="Calibri"/>
                <a:cs typeface="Calibri"/>
              </a:rPr>
              <a:t>Ferramentas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95" dirty="0">
                <a:solidFill>
                  <a:srgbClr val="FFFFFF"/>
                </a:solidFill>
                <a:latin typeface="Calibri"/>
                <a:cs typeface="Calibri"/>
              </a:rPr>
              <a:t>Microsoft</a:t>
            </a:r>
            <a:endParaRPr sz="3000" dirty="0">
              <a:latin typeface="Calibri"/>
              <a:cs typeface="Calibri"/>
            </a:endParaRPr>
          </a:p>
          <a:p>
            <a:pPr marL="41910" marR="5080">
              <a:lnSpc>
                <a:spcPct val="115399"/>
              </a:lnSpc>
              <a:spcBef>
                <a:spcPts val="2735"/>
              </a:spcBef>
            </a:pP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Projeto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prevê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qualificação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docentes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1950" spc="45" dirty="0">
                <a:solidFill>
                  <a:srgbClr val="FFFFFF"/>
                </a:solidFill>
                <a:latin typeface="Calibri"/>
                <a:cs typeface="Calibri"/>
              </a:rPr>
              <a:t>cursos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50" spc="45" dirty="0">
                <a:solidFill>
                  <a:srgbClr val="FFFFFF"/>
                </a:solidFill>
                <a:latin typeface="Calibri"/>
                <a:cs typeface="Calibri"/>
              </a:rPr>
              <a:t>Tecnologia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informação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comunicação </a:t>
            </a:r>
            <a:r>
              <a:rPr sz="1950" spc="40" dirty="0">
                <a:solidFill>
                  <a:srgbClr val="FFFFFF"/>
                </a:solidFill>
                <a:latin typeface="Calibri"/>
                <a:cs typeface="Calibri"/>
              </a:rPr>
              <a:t>por 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meio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participação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950" spc="40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1950" spc="50" dirty="0">
                <a:solidFill>
                  <a:srgbClr val="FFFFFF"/>
                </a:solidFill>
                <a:latin typeface="Calibri"/>
                <a:cs typeface="Calibri"/>
              </a:rPr>
              <a:t>Learn </a:t>
            </a:r>
            <a:r>
              <a:rPr sz="1950" spc="4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950" spc="50" dirty="0">
                <a:solidFill>
                  <a:srgbClr val="FFFFFF"/>
                </a:solidFill>
                <a:latin typeface="Calibri"/>
                <a:cs typeface="Calibri"/>
              </a:rPr>
              <a:t>Educators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realização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exames de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certificação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Microsoft,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principais players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desse </a:t>
            </a:r>
            <a:r>
              <a:rPr sz="1950" spc="30" dirty="0">
                <a:solidFill>
                  <a:srgbClr val="FFFFFF"/>
                </a:solidFill>
                <a:latin typeface="Calibri"/>
                <a:cs typeface="Calibri"/>
              </a:rPr>
              <a:t>segmento. </a:t>
            </a:r>
            <a:r>
              <a:rPr sz="1950" spc="4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50" spc="20" dirty="0">
                <a:solidFill>
                  <a:srgbClr val="FFFFFF"/>
                </a:solidFill>
                <a:latin typeface="Calibri"/>
                <a:cs typeface="Calibri"/>
              </a:rPr>
              <a:t>ano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50" spc="90" dirty="0">
                <a:solidFill>
                  <a:srgbClr val="FFFFFF"/>
                </a:solidFill>
                <a:latin typeface="Calibri"/>
                <a:cs typeface="Calibri"/>
              </a:rPr>
              <a:t>2023, </a:t>
            </a:r>
            <a:r>
              <a:rPr sz="1950" spc="5" dirty="0">
                <a:solidFill>
                  <a:srgbClr val="FFFFFF"/>
                </a:solidFill>
                <a:latin typeface="Calibri"/>
                <a:cs typeface="Calibri"/>
              </a:rPr>
              <a:t>está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prevista </a:t>
            </a:r>
            <a:r>
              <a:rPr sz="1950" spc="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50" spc="35" dirty="0">
                <a:solidFill>
                  <a:srgbClr val="FFFFFF"/>
                </a:solidFill>
                <a:latin typeface="Calibri"/>
                <a:cs typeface="Calibri"/>
              </a:rPr>
              <a:t>realização  </a:t>
            </a:r>
            <a:r>
              <a:rPr sz="19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50" b="1" spc="100" dirty="0">
                <a:solidFill>
                  <a:srgbClr val="D9D9D9"/>
                </a:solidFill>
                <a:latin typeface="Calibri"/>
                <a:cs typeface="Calibri"/>
              </a:rPr>
              <a:t>1.500 </a:t>
            </a:r>
            <a:r>
              <a:rPr sz="1950" b="1" spc="15" dirty="0">
                <a:solidFill>
                  <a:srgbClr val="D9D9D9"/>
                </a:solidFill>
                <a:latin typeface="Calibri"/>
                <a:cs typeface="Calibri"/>
              </a:rPr>
              <a:t>exames </a:t>
            </a:r>
            <a:r>
              <a:rPr sz="1950" b="1" spc="20" dirty="0">
                <a:solidFill>
                  <a:srgbClr val="D9D9D9"/>
                </a:solidFill>
                <a:latin typeface="Calibri"/>
                <a:cs typeface="Calibri"/>
              </a:rPr>
              <a:t>em </a:t>
            </a:r>
            <a:r>
              <a:rPr sz="1950" b="1" spc="30" dirty="0">
                <a:solidFill>
                  <a:srgbClr val="D9D9D9"/>
                </a:solidFill>
                <a:latin typeface="Calibri"/>
                <a:cs typeface="Calibri"/>
              </a:rPr>
              <a:t>certificações</a:t>
            </a:r>
            <a:r>
              <a:rPr sz="1950" b="1" spc="25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950" b="1" spc="40" dirty="0">
                <a:solidFill>
                  <a:srgbClr val="D9D9D9"/>
                </a:solidFill>
                <a:latin typeface="Calibri"/>
                <a:cs typeface="Calibri"/>
              </a:rPr>
              <a:t>Fundamentals</a:t>
            </a:r>
            <a:r>
              <a:rPr sz="1950" spc="4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"/>
            <a:ext cx="6905624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66842" y="0"/>
            <a:ext cx="7019924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9162" y="495759"/>
            <a:ext cx="958303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u="none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u="none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9162" y="1644195"/>
            <a:ext cx="10773410" cy="5760167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lang="pt-BR" sz="2800" b="1" spc="165" dirty="0">
                <a:latin typeface="Calibri"/>
                <a:cs typeface="Calibri"/>
              </a:rPr>
              <a:t>LINHA</a:t>
            </a:r>
            <a:r>
              <a:rPr lang="pt-BR" sz="2800" b="1" spc="55" dirty="0">
                <a:latin typeface="Calibri"/>
                <a:cs typeface="Calibri"/>
              </a:rPr>
              <a:t> </a:t>
            </a:r>
            <a:r>
              <a:rPr lang="pt-BR" sz="2800" b="1" spc="190" dirty="0">
                <a:latin typeface="Calibri"/>
                <a:cs typeface="Calibri"/>
              </a:rPr>
              <a:t>4: Modelo Pedagógico  Senac</a:t>
            </a:r>
          </a:p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sz="3000" spc="110" dirty="0" err="1">
                <a:latin typeface="Calibri"/>
                <a:cs typeface="Calibri"/>
              </a:rPr>
              <a:t>Programa</a:t>
            </a:r>
            <a:r>
              <a:rPr sz="3000" spc="110" dirty="0">
                <a:latin typeface="Calibri"/>
                <a:cs typeface="Calibri"/>
              </a:rPr>
              <a:t> </a:t>
            </a:r>
            <a:r>
              <a:rPr sz="3000" spc="75" dirty="0">
                <a:latin typeface="Calibri"/>
                <a:cs typeface="Calibri"/>
              </a:rPr>
              <a:t>de </a:t>
            </a:r>
            <a:r>
              <a:rPr sz="3000" spc="105" dirty="0">
                <a:latin typeface="Calibri"/>
                <a:cs typeface="Calibri"/>
              </a:rPr>
              <a:t>Disseminação </a:t>
            </a:r>
            <a:r>
              <a:rPr sz="3000" spc="85" dirty="0">
                <a:latin typeface="Calibri"/>
                <a:cs typeface="Calibri"/>
              </a:rPr>
              <a:t>do </a:t>
            </a:r>
            <a:r>
              <a:rPr sz="3000" spc="70" dirty="0">
                <a:latin typeface="Calibri"/>
                <a:cs typeface="Calibri"/>
              </a:rPr>
              <a:t>Modelo </a:t>
            </a:r>
            <a:r>
              <a:rPr sz="3000" spc="95" dirty="0">
                <a:latin typeface="Calibri"/>
                <a:cs typeface="Calibri"/>
              </a:rPr>
              <a:t>Pedagógico </a:t>
            </a:r>
            <a:r>
              <a:rPr sz="3000" spc="130" dirty="0">
                <a:latin typeface="Calibri"/>
                <a:cs typeface="Calibri"/>
              </a:rPr>
              <a:t>Senac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55" dirty="0">
                <a:latin typeface="Calibri"/>
                <a:cs typeface="Calibri"/>
              </a:rPr>
              <a:t>(MPS)</a:t>
            </a:r>
            <a:endParaRPr lang="pt-BR"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sz="1900" spc="160" dirty="0">
                <a:latin typeface="Calibri"/>
                <a:cs typeface="Calibri"/>
              </a:rPr>
              <a:t>O </a:t>
            </a:r>
            <a:r>
              <a:rPr sz="1900" spc="85" dirty="0">
                <a:latin typeface="Calibri"/>
                <a:cs typeface="Calibri"/>
              </a:rPr>
              <a:t>MPS </a:t>
            </a:r>
            <a:r>
              <a:rPr sz="1900" spc="45" dirty="0">
                <a:latin typeface="Calibri"/>
                <a:cs typeface="Calibri"/>
              </a:rPr>
              <a:t>traça </a:t>
            </a:r>
            <a:r>
              <a:rPr sz="1900" spc="50" dirty="0">
                <a:latin typeface="Calibri"/>
                <a:cs typeface="Calibri"/>
              </a:rPr>
              <a:t>os </a:t>
            </a:r>
            <a:r>
              <a:rPr sz="1900" spc="40" dirty="0">
                <a:latin typeface="Calibri"/>
                <a:cs typeface="Calibri"/>
              </a:rPr>
              <a:t>referenciais </a:t>
            </a:r>
            <a:r>
              <a:rPr sz="1900" spc="45" dirty="0">
                <a:latin typeface="Calibri"/>
                <a:cs typeface="Calibri"/>
              </a:rPr>
              <a:t>pedagógicos do </a:t>
            </a:r>
            <a:r>
              <a:rPr sz="1900" spc="70" dirty="0">
                <a:latin typeface="Calibri"/>
                <a:cs typeface="Calibri"/>
              </a:rPr>
              <a:t>Senac com </a:t>
            </a:r>
            <a:r>
              <a:rPr sz="1900" spc="25" dirty="0">
                <a:latin typeface="Calibri"/>
                <a:cs typeface="Calibri"/>
              </a:rPr>
              <a:t>vistas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45" dirty="0">
                <a:latin typeface="Calibri"/>
                <a:cs typeface="Calibri"/>
              </a:rPr>
              <a:t>consolidação da </a:t>
            </a:r>
            <a:r>
              <a:rPr sz="1900" spc="30" dirty="0">
                <a:latin typeface="Calibri"/>
                <a:cs typeface="Calibri"/>
              </a:rPr>
              <a:t>metodologia de  </a:t>
            </a:r>
            <a:r>
              <a:rPr sz="1900" spc="25" dirty="0">
                <a:latin typeface="Calibri"/>
                <a:cs typeface="Calibri"/>
              </a:rPr>
              <a:t>desenvolvimento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competências </a:t>
            </a:r>
            <a:r>
              <a:rPr sz="1900" spc="45" dirty="0">
                <a:latin typeface="Calibri"/>
                <a:cs typeface="Calibri"/>
              </a:rPr>
              <a:t>nas </a:t>
            </a:r>
            <a:r>
              <a:rPr sz="1900" spc="40" dirty="0">
                <a:latin typeface="Calibri"/>
                <a:cs typeface="Calibri"/>
              </a:rPr>
              <a:t>práticas educacionais </a:t>
            </a:r>
            <a:r>
              <a:rPr sz="1900" spc="45" dirty="0">
                <a:latin typeface="Calibri"/>
                <a:cs typeface="Calibri"/>
              </a:rPr>
              <a:t>da</a:t>
            </a:r>
            <a:r>
              <a:rPr sz="1900" spc="395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Instituição.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5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</a:pPr>
            <a:r>
              <a:rPr sz="1900" spc="55" dirty="0">
                <a:latin typeface="Calibri"/>
                <a:cs typeface="Calibri"/>
              </a:rPr>
              <a:t>Desde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45" dirty="0">
                <a:latin typeface="Calibri"/>
                <a:cs typeface="Calibri"/>
              </a:rPr>
              <a:t>sua </a:t>
            </a:r>
            <a:r>
              <a:rPr sz="1900" spc="60" dirty="0">
                <a:latin typeface="Calibri"/>
                <a:cs typeface="Calibri"/>
              </a:rPr>
              <a:t>criação, </a:t>
            </a:r>
            <a:r>
              <a:rPr sz="1900" spc="40" dirty="0">
                <a:latin typeface="Calibri"/>
                <a:cs typeface="Calibri"/>
              </a:rPr>
              <a:t>há </a:t>
            </a:r>
            <a:r>
              <a:rPr sz="1900" spc="110" dirty="0">
                <a:latin typeface="Calibri"/>
                <a:cs typeface="Calibri"/>
              </a:rPr>
              <a:t>10 </a:t>
            </a:r>
            <a:r>
              <a:rPr sz="1900" spc="55" dirty="0">
                <a:latin typeface="Calibri"/>
                <a:cs typeface="Calibri"/>
              </a:rPr>
              <a:t>anos, </a:t>
            </a:r>
            <a:r>
              <a:rPr sz="1900" spc="15" dirty="0">
                <a:latin typeface="Calibri"/>
                <a:cs typeface="Calibri"/>
              </a:rPr>
              <a:t>já </a:t>
            </a:r>
            <a:r>
              <a:rPr sz="1900" spc="55" dirty="0">
                <a:latin typeface="Calibri"/>
                <a:cs typeface="Calibri"/>
              </a:rPr>
              <a:t>foram </a:t>
            </a:r>
            <a:r>
              <a:rPr sz="1900" spc="40" dirty="0">
                <a:latin typeface="Calibri"/>
                <a:cs typeface="Calibri"/>
              </a:rPr>
              <a:t>elaborados </a:t>
            </a:r>
            <a:r>
              <a:rPr sz="1900" spc="65" dirty="0">
                <a:latin typeface="Calibri"/>
                <a:cs typeface="Calibri"/>
              </a:rPr>
              <a:t>cerca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300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planos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de </a:t>
            </a:r>
            <a:r>
              <a:rPr sz="1900" b="1" spc="70" dirty="0">
                <a:solidFill>
                  <a:srgbClr val="E75400"/>
                </a:solidFill>
                <a:latin typeface="Calibri"/>
                <a:cs typeface="Calibri"/>
              </a:rPr>
              <a:t>curso </a:t>
            </a:r>
            <a:r>
              <a:rPr sz="1900" b="1" spc="55" dirty="0">
                <a:solidFill>
                  <a:srgbClr val="E75400"/>
                </a:solidFill>
                <a:latin typeface="Calibri"/>
                <a:cs typeface="Calibri"/>
              </a:rPr>
              <a:t>nacionais</a:t>
            </a:r>
            <a:r>
              <a:rPr sz="1900" spc="55" dirty="0">
                <a:latin typeface="Calibri"/>
                <a:cs typeface="Calibri"/>
              </a:rPr>
              <a:t>, </a:t>
            </a:r>
            <a:r>
              <a:rPr sz="1900" spc="110" dirty="0">
                <a:latin typeface="Calibri"/>
                <a:cs typeface="Calibri"/>
              </a:rPr>
              <a:t>10  </a:t>
            </a:r>
            <a:r>
              <a:rPr sz="1900" spc="40" dirty="0">
                <a:latin typeface="Calibri"/>
                <a:cs typeface="Calibri"/>
              </a:rPr>
              <a:t>planos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60" dirty="0">
                <a:latin typeface="Calibri"/>
                <a:cs typeface="Calibri"/>
              </a:rPr>
              <a:t>curso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referência,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10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documentos técnicos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pesquisas </a:t>
            </a:r>
            <a:r>
              <a:rPr sz="1900" spc="45" dirty="0">
                <a:latin typeface="Calibri"/>
                <a:cs typeface="Calibri"/>
              </a:rPr>
              <a:t>específicas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40" dirty="0">
                <a:latin typeface="Calibri"/>
                <a:cs typeface="Calibri"/>
              </a:rPr>
              <a:t>acompanhamento  </a:t>
            </a:r>
            <a:r>
              <a:rPr sz="1900" spc="50" dirty="0">
                <a:latin typeface="Calibri"/>
                <a:cs typeface="Calibri"/>
              </a:rPr>
              <a:t>dos</a:t>
            </a:r>
            <a:r>
              <a:rPr sz="1900" spc="85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resultados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e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análise</a:t>
            </a:r>
            <a:r>
              <a:rPr sz="1900" spc="85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da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aderência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a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proposta,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inclusive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em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50" dirty="0">
                <a:latin typeface="Calibri"/>
                <a:cs typeface="Calibri"/>
              </a:rPr>
              <a:t>parceria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70" dirty="0">
                <a:latin typeface="Calibri"/>
                <a:cs typeface="Calibri"/>
              </a:rPr>
              <a:t>com</a:t>
            </a:r>
            <a:r>
              <a:rPr sz="1900" spc="85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a</a:t>
            </a:r>
            <a:r>
              <a:rPr sz="1900" spc="90" dirty="0">
                <a:latin typeface="Calibri"/>
                <a:cs typeface="Calibri"/>
              </a:rPr>
              <a:t> OIT/Cinterfor.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50" dirty="0">
              <a:latin typeface="Calibri"/>
              <a:cs typeface="Calibri"/>
            </a:endParaRPr>
          </a:p>
          <a:p>
            <a:pPr marL="12700" marR="87630">
              <a:lnSpc>
                <a:spcPct val="115100"/>
              </a:lnSpc>
              <a:spcBef>
                <a:spcPts val="5"/>
              </a:spcBef>
            </a:pPr>
            <a:r>
              <a:rPr sz="1900" spc="65" dirty="0">
                <a:latin typeface="Calibri"/>
                <a:cs typeface="Calibri"/>
              </a:rPr>
              <a:t>No </a:t>
            </a:r>
            <a:r>
              <a:rPr sz="1900" spc="40" dirty="0">
                <a:latin typeface="Calibri"/>
                <a:cs typeface="Calibri"/>
              </a:rPr>
              <a:t>momento, </a:t>
            </a:r>
            <a:r>
              <a:rPr sz="1900" spc="50" dirty="0">
                <a:latin typeface="Calibri"/>
                <a:cs typeface="Calibri"/>
              </a:rPr>
              <a:t>as ações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60" dirty="0">
                <a:latin typeface="Calibri"/>
                <a:cs typeface="Calibri"/>
              </a:rPr>
              <a:t>Programa </a:t>
            </a:r>
            <a:r>
              <a:rPr sz="1900" spc="25" dirty="0">
                <a:latin typeface="Calibri"/>
                <a:cs typeface="Calibri"/>
              </a:rPr>
              <a:t>estão </a:t>
            </a:r>
            <a:r>
              <a:rPr sz="1900" spc="30" dirty="0">
                <a:latin typeface="Calibri"/>
                <a:cs typeface="Calibri"/>
              </a:rPr>
              <a:t>voltadas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75" dirty="0">
                <a:latin typeface="Calibri"/>
                <a:cs typeface="Calibri"/>
              </a:rPr>
              <a:t>Educação </a:t>
            </a:r>
            <a:r>
              <a:rPr sz="1900" spc="55" dirty="0">
                <a:latin typeface="Calibri"/>
                <a:cs typeface="Calibri"/>
              </a:rPr>
              <a:t>Superior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70" dirty="0">
                <a:latin typeface="Calibri"/>
                <a:cs typeface="Calibri"/>
              </a:rPr>
              <a:t>Senac com </a:t>
            </a:r>
            <a:r>
              <a:rPr sz="1900" spc="25" dirty="0">
                <a:latin typeface="Calibri"/>
                <a:cs typeface="Calibri"/>
              </a:rPr>
              <a:t>vistas  </a:t>
            </a:r>
            <a:r>
              <a:rPr sz="1900" spc="35" dirty="0">
                <a:latin typeface="Calibri"/>
                <a:cs typeface="Calibri"/>
              </a:rPr>
              <a:t>implementação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parâmetros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referenciais </a:t>
            </a:r>
            <a:r>
              <a:rPr sz="1900" spc="50" dirty="0">
                <a:latin typeface="Calibri"/>
                <a:cs typeface="Calibri"/>
              </a:rPr>
              <a:t>pedagógicos, </a:t>
            </a:r>
            <a:r>
              <a:rPr sz="1900" spc="40" dirty="0">
                <a:latin typeface="Calibri"/>
                <a:cs typeface="Calibri"/>
              </a:rPr>
              <a:t>bem </a:t>
            </a:r>
            <a:r>
              <a:rPr sz="1900" spc="60" dirty="0">
                <a:latin typeface="Calibri"/>
                <a:cs typeface="Calibri"/>
              </a:rPr>
              <a:t>como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perfis profissionais nacionais  </a:t>
            </a:r>
            <a:r>
              <a:rPr sz="1900" spc="50" dirty="0">
                <a:latin typeface="Calibri"/>
                <a:cs typeface="Calibri"/>
              </a:rPr>
              <a:t>para os </a:t>
            </a:r>
            <a:r>
              <a:rPr sz="1900" spc="60" dirty="0">
                <a:latin typeface="Calibri"/>
                <a:cs typeface="Calibri"/>
              </a:rPr>
              <a:t>cursos </a:t>
            </a:r>
            <a:r>
              <a:rPr sz="1900" spc="40" dirty="0">
                <a:latin typeface="Calibri"/>
                <a:cs typeface="Calibri"/>
              </a:rPr>
              <a:t>desse </a:t>
            </a:r>
            <a:r>
              <a:rPr sz="1900" spc="25" dirty="0">
                <a:latin typeface="Calibri"/>
                <a:cs typeface="Calibri"/>
              </a:rPr>
              <a:t>nível</a:t>
            </a:r>
            <a:r>
              <a:rPr sz="1900" spc="225" dirty="0">
                <a:latin typeface="Calibri"/>
                <a:cs typeface="Calibri"/>
              </a:rPr>
              <a:t> </a:t>
            </a:r>
            <a:r>
              <a:rPr sz="1900" spc="50" dirty="0">
                <a:latin typeface="Calibri"/>
                <a:cs typeface="Calibri"/>
              </a:rPr>
              <a:t>educacional.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spc="85" dirty="0">
                <a:latin typeface="Calibri"/>
                <a:cs typeface="Calibri"/>
              </a:rPr>
              <a:t>As </a:t>
            </a:r>
            <a:r>
              <a:rPr sz="1900" spc="50" dirty="0">
                <a:latin typeface="Calibri"/>
                <a:cs typeface="Calibri"/>
              </a:rPr>
              <a:t>ações </a:t>
            </a:r>
            <a:r>
              <a:rPr sz="1900" spc="40" dirty="0">
                <a:latin typeface="Calibri"/>
                <a:cs typeface="Calibri"/>
              </a:rPr>
              <a:t>desse </a:t>
            </a:r>
            <a:r>
              <a:rPr sz="1900" spc="60" dirty="0">
                <a:latin typeface="Calibri"/>
                <a:cs typeface="Calibri"/>
              </a:rPr>
              <a:t>Programa </a:t>
            </a:r>
            <a:r>
              <a:rPr sz="1900" spc="40" dirty="0">
                <a:latin typeface="Calibri"/>
                <a:cs typeface="Calibri"/>
              </a:rPr>
              <a:t>qualificam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55" dirty="0">
                <a:latin typeface="Calibri"/>
                <a:cs typeface="Calibri"/>
              </a:rPr>
              <a:t>processo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5" dirty="0">
                <a:latin typeface="Calibri"/>
                <a:cs typeface="Calibri"/>
              </a:rPr>
              <a:t>formação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spc="40" dirty="0">
                <a:latin typeface="Calibri"/>
                <a:cs typeface="Calibri"/>
              </a:rPr>
              <a:t>mais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b="1" spc="120" dirty="0">
                <a:solidFill>
                  <a:srgbClr val="E75400"/>
                </a:solidFill>
                <a:latin typeface="Calibri"/>
                <a:cs typeface="Calibri"/>
              </a:rPr>
              <a:t>16.000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alunos</a:t>
            </a:r>
            <a:r>
              <a:rPr sz="1900" b="1" spc="52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matriculados</a:t>
            </a:r>
            <a:endParaRPr sz="1900" b="1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900" spc="45" dirty="0">
                <a:latin typeface="Calibri"/>
                <a:cs typeface="Calibri"/>
              </a:rPr>
              <a:t>nos </a:t>
            </a:r>
            <a:r>
              <a:rPr sz="1900" spc="60" dirty="0">
                <a:latin typeface="Calibri"/>
                <a:cs typeface="Calibri"/>
              </a:rPr>
              <a:t>cursos </a:t>
            </a:r>
            <a:r>
              <a:rPr sz="1900" spc="45" dirty="0">
                <a:latin typeface="Calibri"/>
                <a:cs typeface="Calibri"/>
              </a:rPr>
              <a:t>do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spc="80" dirty="0">
                <a:latin typeface="Calibri"/>
                <a:cs typeface="Calibri"/>
              </a:rPr>
              <a:t>Senac.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649EBD5-295C-755E-C39D-75826DF00E7C}"/>
              </a:ext>
            </a:extLst>
          </p:cNvPr>
          <p:cNvSpPr/>
          <p:nvPr/>
        </p:nvSpPr>
        <p:spPr>
          <a:xfrm>
            <a:off x="399162" y="1485900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6152" y="4715712"/>
            <a:ext cx="8298180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2500" spc="70" dirty="0">
                <a:solidFill>
                  <a:srgbClr val="FFFFFF"/>
                </a:solidFill>
                <a:latin typeface="Calibri"/>
                <a:cs typeface="Calibri"/>
              </a:rPr>
              <a:t>Planeja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implementa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estratégias, </a:t>
            </a:r>
            <a:r>
              <a:rPr sz="2500" spc="40" dirty="0">
                <a:solidFill>
                  <a:srgbClr val="FFFFFF"/>
                </a:solidFill>
                <a:latin typeface="Calibri"/>
                <a:cs typeface="Calibri"/>
              </a:rPr>
              <a:t>ferramentas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85" dirty="0">
                <a:solidFill>
                  <a:srgbClr val="FFFFFF"/>
                </a:solidFill>
                <a:latin typeface="Calibri"/>
                <a:cs typeface="Calibri"/>
              </a:rPr>
              <a:t>práticas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2500" spc="105" dirty="0">
                <a:solidFill>
                  <a:srgbClr val="FFFFFF"/>
                </a:solidFill>
                <a:latin typeface="Calibri"/>
                <a:cs typeface="Calibri"/>
              </a:rPr>
              <a:t>gestão </a:t>
            </a:r>
            <a:r>
              <a:rPr sz="2500" spc="80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conhecimento,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alinhadas </a:t>
            </a:r>
            <a:r>
              <a:rPr sz="2500" spc="100" dirty="0">
                <a:solidFill>
                  <a:srgbClr val="FFFFFF"/>
                </a:solidFill>
                <a:latin typeface="Calibri"/>
                <a:cs typeface="Calibri"/>
              </a:rPr>
              <a:t>aos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objetivos 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estratégicos organizacionais,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disseminar </a:t>
            </a:r>
            <a:r>
              <a:rPr sz="2500" spc="2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30" dirty="0">
                <a:solidFill>
                  <a:srgbClr val="FFFFFF"/>
                </a:solidFill>
                <a:latin typeface="Calibri"/>
                <a:cs typeface="Calibri"/>
              </a:rPr>
              <a:t>cultura 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institucional </a:t>
            </a:r>
            <a:r>
              <a:rPr sz="2500" spc="20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2500" spc="15" dirty="0">
                <a:solidFill>
                  <a:srgbClr val="FFFFFF"/>
                </a:solidFill>
                <a:latin typeface="Calibri"/>
                <a:cs typeface="Calibri"/>
              </a:rPr>
              <a:t>meio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programas,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projetos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100" dirty="0">
                <a:solidFill>
                  <a:srgbClr val="FFFFFF"/>
                </a:solidFill>
                <a:latin typeface="Calibri"/>
                <a:cs typeface="Calibri"/>
              </a:rPr>
              <a:t>ações, 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utilizando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tecnologias apropriadas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favoreçam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sz="2500" spc="10" dirty="0">
                <a:solidFill>
                  <a:srgbClr val="FFFFFF"/>
                </a:solidFill>
                <a:latin typeface="Calibri"/>
                <a:cs typeface="Calibri"/>
              </a:rPr>
              <a:t>cumprimento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2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abrangência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iniciativas.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6152" y="2585150"/>
            <a:ext cx="9013648" cy="1744708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3400" b="0" u="none" spc="145" dirty="0">
                <a:latin typeface="Calibri"/>
                <a:cs typeface="Calibri"/>
              </a:rPr>
              <a:t>Gerência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6450" u="none" spc="285" dirty="0">
                <a:latin typeface="Trebuchet MS" panose="020B0603020202020204" pitchFamily="34" charset="0"/>
              </a:rPr>
              <a:t>Educação</a:t>
            </a:r>
            <a:r>
              <a:rPr sz="6450" u="none" spc="80" dirty="0">
                <a:latin typeface="Trebuchet MS" panose="020B0603020202020204" pitchFamily="34" charset="0"/>
              </a:rPr>
              <a:t> </a:t>
            </a:r>
            <a:r>
              <a:rPr sz="6450" u="none" spc="210" dirty="0">
                <a:latin typeface="Trebuchet MS" panose="020B0603020202020204" pitchFamily="34" charset="0"/>
              </a:rPr>
              <a:t>Corporativa</a:t>
            </a:r>
            <a:endParaRPr sz="645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3613" y="8036926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64507" y="833438"/>
            <a:ext cx="8123493" cy="8620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4919" y="2942748"/>
            <a:ext cx="16659860" cy="0"/>
          </a:xfrm>
          <a:custGeom>
            <a:avLst/>
            <a:gdLst/>
            <a:ahLst/>
            <a:cxnLst/>
            <a:rect l="l" t="t" r="r" b="b"/>
            <a:pathLst>
              <a:path w="16659860">
                <a:moveTo>
                  <a:pt x="16659238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1164" y="2818924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1164" y="1524238"/>
            <a:ext cx="8185612" cy="9855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u="none" spc="225" dirty="0">
                <a:solidFill>
                  <a:srgbClr val="000000"/>
                </a:solidFill>
                <a:latin typeface="Trebuchet MS" panose="020B0603020202020204" pitchFamily="34" charset="0"/>
              </a:rPr>
              <a:t>Linhas </a:t>
            </a:r>
            <a:r>
              <a:rPr sz="6300" u="none" spc="140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sz="6300" u="none" spc="-2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sz="6300" u="none" spc="215" dirty="0">
                <a:solidFill>
                  <a:srgbClr val="000000"/>
                </a:solidFill>
                <a:latin typeface="Trebuchet MS" panose="020B0603020202020204" pitchFamily="34" charset="0"/>
              </a:rPr>
              <a:t>Trabalho</a:t>
            </a:r>
            <a:endParaRPr sz="630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7527" y="3120974"/>
            <a:ext cx="4606290" cy="1701164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12700" marR="5080">
              <a:lnSpc>
                <a:spcPct val="114999"/>
              </a:lnSpc>
              <a:spcBef>
                <a:spcPts val="1150"/>
              </a:spcBef>
            </a:pPr>
            <a:r>
              <a:rPr sz="2500" spc="80" dirty="0">
                <a:latin typeface="Calibri"/>
                <a:cs typeface="Calibri"/>
              </a:rPr>
              <a:t>Disseminação </a:t>
            </a:r>
            <a:r>
              <a:rPr sz="2500" spc="60" dirty="0">
                <a:latin typeface="Calibri"/>
                <a:cs typeface="Calibri"/>
              </a:rPr>
              <a:t>de </a:t>
            </a:r>
            <a:r>
              <a:rPr sz="2500" spc="90" dirty="0">
                <a:latin typeface="Calibri"/>
                <a:cs typeface="Calibri"/>
              </a:rPr>
              <a:t>Conhecimentos  </a:t>
            </a:r>
            <a:r>
              <a:rPr sz="2500" spc="70" dirty="0">
                <a:latin typeface="Calibri"/>
                <a:cs typeface="Calibri"/>
              </a:rPr>
              <a:t>Institucionais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67527" y="5145074"/>
            <a:ext cx="4835525" cy="202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5"/>
              </a:spcBef>
            </a:pPr>
            <a:r>
              <a:rPr sz="1600" spc="45" dirty="0">
                <a:latin typeface="Calibri"/>
                <a:cs typeface="Calibri"/>
              </a:rPr>
              <a:t>Abrange </a:t>
            </a:r>
            <a:r>
              <a:rPr sz="1600" spc="50" dirty="0">
                <a:latin typeface="Calibri"/>
                <a:cs typeface="Calibri"/>
              </a:rPr>
              <a:t>programas, </a:t>
            </a:r>
            <a:r>
              <a:rPr sz="1600" spc="25" dirty="0">
                <a:latin typeface="Calibri"/>
                <a:cs typeface="Calibri"/>
              </a:rPr>
              <a:t>projetos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inciativas </a:t>
            </a:r>
            <a:r>
              <a:rPr sz="1600" spc="30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amplitude  </a:t>
            </a:r>
            <a:r>
              <a:rPr sz="1600" spc="35" dirty="0">
                <a:latin typeface="Calibri"/>
                <a:cs typeface="Calibri"/>
              </a:rPr>
              <a:t>nacional </a:t>
            </a:r>
            <a:r>
              <a:rPr sz="1600" spc="25" dirty="0">
                <a:latin typeface="Calibri"/>
                <a:cs typeface="Calibri"/>
              </a:rPr>
              <a:t>voltados </a:t>
            </a:r>
            <a:r>
              <a:rPr sz="1600" spc="45" dirty="0">
                <a:latin typeface="Calibri"/>
                <a:cs typeface="Calibri"/>
              </a:rPr>
              <a:t>para </a:t>
            </a:r>
            <a:r>
              <a:rPr sz="1600" spc="35" dirty="0">
                <a:latin typeface="Calibri"/>
                <a:cs typeface="Calibri"/>
              </a:rPr>
              <a:t>a disseminação </a:t>
            </a:r>
            <a:r>
              <a:rPr sz="1600" spc="30" dirty="0">
                <a:latin typeface="Calibri"/>
                <a:cs typeface="Calibri"/>
              </a:rPr>
              <a:t>de  </a:t>
            </a:r>
            <a:r>
              <a:rPr sz="1600" spc="35" dirty="0">
                <a:latin typeface="Calibri"/>
                <a:cs typeface="Calibri"/>
              </a:rPr>
              <a:t>conhecimentos </a:t>
            </a:r>
            <a:r>
              <a:rPr sz="1600" spc="30" dirty="0">
                <a:latin typeface="Calibri"/>
                <a:cs typeface="Calibri"/>
              </a:rPr>
              <a:t>institucionais. </a:t>
            </a:r>
            <a:r>
              <a:rPr sz="1600" spc="40" dirty="0">
                <a:latin typeface="Calibri"/>
                <a:cs typeface="Calibri"/>
              </a:rPr>
              <a:t>Promove </a:t>
            </a:r>
            <a:r>
              <a:rPr sz="1600" spc="45" dirty="0">
                <a:latin typeface="Calibri"/>
                <a:cs typeface="Calibri"/>
              </a:rPr>
              <a:t>ações </a:t>
            </a:r>
            <a:r>
              <a:rPr sz="1600" spc="30" dirty="0">
                <a:latin typeface="Calibri"/>
                <a:cs typeface="Calibri"/>
              </a:rPr>
              <a:t>de  </a:t>
            </a:r>
            <a:r>
              <a:rPr sz="1600" spc="25" dirty="0">
                <a:latin typeface="Calibri"/>
                <a:cs typeface="Calibri"/>
              </a:rPr>
              <a:t>desenvolvimento </a:t>
            </a:r>
            <a:r>
              <a:rPr sz="1600" spc="45" dirty="0">
                <a:latin typeface="Calibri"/>
                <a:cs typeface="Calibri"/>
              </a:rPr>
              <a:t>para </a:t>
            </a:r>
            <a:r>
              <a:rPr sz="1600" spc="40" dirty="0">
                <a:latin typeface="Calibri"/>
                <a:cs typeface="Calibri"/>
              </a:rPr>
              <a:t>o </a:t>
            </a:r>
            <a:r>
              <a:rPr sz="1600" spc="50" dirty="0">
                <a:latin typeface="Calibri"/>
                <a:cs typeface="Calibri"/>
              </a:rPr>
              <a:t>corpo </a:t>
            </a:r>
            <a:r>
              <a:rPr sz="1600" spc="35" dirty="0">
                <a:latin typeface="Calibri"/>
                <a:cs typeface="Calibri"/>
              </a:rPr>
              <a:t>funcional </a:t>
            </a:r>
            <a:r>
              <a:rPr sz="1600" spc="40" dirty="0">
                <a:latin typeface="Calibri"/>
                <a:cs typeface="Calibri"/>
              </a:rPr>
              <a:t>do </a:t>
            </a:r>
            <a:r>
              <a:rPr sz="1600" spc="60" dirty="0">
                <a:latin typeface="Calibri"/>
                <a:cs typeface="Calibri"/>
              </a:rPr>
              <a:t>Senac  </a:t>
            </a:r>
            <a:r>
              <a:rPr sz="1600" spc="30" dirty="0">
                <a:latin typeface="Calibri"/>
                <a:cs typeface="Calibri"/>
              </a:rPr>
              <a:t>alinhadas </a:t>
            </a:r>
            <a:r>
              <a:rPr sz="1600" spc="40" dirty="0">
                <a:latin typeface="Calibri"/>
                <a:cs typeface="Calibri"/>
              </a:rPr>
              <a:t>aos </a:t>
            </a:r>
            <a:r>
              <a:rPr sz="1600" spc="15" dirty="0">
                <a:latin typeface="Calibri"/>
                <a:cs typeface="Calibri"/>
              </a:rPr>
              <a:t>objetivos </a:t>
            </a:r>
            <a:r>
              <a:rPr sz="1600" spc="45" dirty="0">
                <a:latin typeface="Calibri"/>
                <a:cs typeface="Calibri"/>
              </a:rPr>
              <a:t>organizacionais. </a:t>
            </a:r>
            <a:r>
              <a:rPr sz="1600" spc="25" dirty="0">
                <a:latin typeface="Calibri"/>
                <a:cs typeface="Calibri"/>
              </a:rPr>
              <a:t>Incentiva </a:t>
            </a:r>
            <a:r>
              <a:rPr sz="1600" spc="35" dirty="0">
                <a:latin typeface="Calibri"/>
                <a:cs typeface="Calibri"/>
              </a:rPr>
              <a:t>a  cultura </a:t>
            </a:r>
            <a:r>
              <a:rPr sz="1600" spc="30" dirty="0">
                <a:latin typeface="Calibri"/>
                <a:cs typeface="Calibri"/>
              </a:rPr>
              <a:t>de </a:t>
            </a:r>
            <a:r>
              <a:rPr sz="1600" spc="40" dirty="0">
                <a:latin typeface="Calibri"/>
                <a:cs typeface="Calibri"/>
              </a:rPr>
              <a:t>troca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30" dirty="0">
                <a:latin typeface="Calibri"/>
                <a:cs typeface="Calibri"/>
              </a:rPr>
              <a:t>compartilhamento de </a:t>
            </a:r>
            <a:r>
              <a:rPr sz="1600" spc="40" dirty="0">
                <a:latin typeface="Calibri"/>
                <a:cs typeface="Calibri"/>
              </a:rPr>
              <a:t>boas </a:t>
            </a:r>
            <a:r>
              <a:rPr sz="1600" spc="35" dirty="0">
                <a:latin typeface="Calibri"/>
                <a:cs typeface="Calibri"/>
              </a:rPr>
              <a:t>práticas  </a:t>
            </a:r>
            <a:r>
              <a:rPr sz="1600" spc="30" dirty="0">
                <a:latin typeface="Calibri"/>
                <a:cs typeface="Calibri"/>
              </a:rPr>
              <a:t>institucionais.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55917" y="3120974"/>
            <a:ext cx="3747135" cy="126301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2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90" dirty="0">
                <a:latin typeface="Calibri"/>
                <a:cs typeface="Calibri"/>
              </a:rPr>
              <a:t>Legado </a:t>
            </a:r>
            <a:r>
              <a:rPr sz="2500" spc="35" dirty="0">
                <a:latin typeface="Calibri"/>
                <a:cs typeface="Calibri"/>
              </a:rPr>
              <a:t>e </a:t>
            </a:r>
            <a:r>
              <a:rPr sz="2500" spc="75" dirty="0">
                <a:latin typeface="Calibri"/>
                <a:cs typeface="Calibri"/>
              </a:rPr>
              <a:t>Inovação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105" dirty="0">
                <a:latin typeface="Calibri"/>
                <a:cs typeface="Calibri"/>
              </a:rPr>
              <a:t>Técnica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5917" y="4794243"/>
            <a:ext cx="3863340" cy="361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50" dirty="0">
                <a:latin typeface="Calibri"/>
                <a:cs typeface="Calibri"/>
              </a:rPr>
              <a:t>Elabora, </a:t>
            </a:r>
            <a:r>
              <a:rPr sz="1600" spc="30" dirty="0">
                <a:latin typeface="Calibri"/>
                <a:cs typeface="Calibri"/>
              </a:rPr>
              <a:t>coordena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30" dirty="0">
                <a:latin typeface="Calibri"/>
                <a:cs typeface="Calibri"/>
              </a:rPr>
              <a:t>realiza os </a:t>
            </a:r>
            <a:r>
              <a:rPr sz="1600" spc="15" dirty="0">
                <a:latin typeface="Calibri"/>
                <a:cs typeface="Calibri"/>
              </a:rPr>
              <a:t>projetos </a:t>
            </a:r>
            <a:r>
              <a:rPr sz="1600" spc="30" dirty="0">
                <a:latin typeface="Calibri"/>
                <a:cs typeface="Calibri"/>
              </a:rPr>
              <a:t>das  </a:t>
            </a:r>
            <a:r>
              <a:rPr sz="1600" spc="40" dirty="0">
                <a:latin typeface="Calibri"/>
                <a:cs typeface="Calibri"/>
              </a:rPr>
              <a:t>Competições </a:t>
            </a:r>
            <a:r>
              <a:rPr sz="1600" spc="45" dirty="0">
                <a:latin typeface="Calibri"/>
                <a:cs typeface="Calibri"/>
              </a:rPr>
              <a:t>Senac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55" dirty="0">
                <a:latin typeface="Calibri"/>
                <a:cs typeface="Calibri"/>
              </a:rPr>
              <a:t>Educação  </a:t>
            </a:r>
            <a:r>
              <a:rPr sz="1600" spc="30" dirty="0">
                <a:latin typeface="Calibri"/>
                <a:cs typeface="Calibri"/>
              </a:rPr>
              <a:t>Profissional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da participação do </a:t>
            </a:r>
            <a:r>
              <a:rPr sz="1600" spc="45" dirty="0">
                <a:latin typeface="Calibri"/>
                <a:cs typeface="Calibri"/>
              </a:rPr>
              <a:t>Senac </a:t>
            </a:r>
            <a:r>
              <a:rPr sz="1600" spc="20" dirty="0">
                <a:latin typeface="Calibri"/>
                <a:cs typeface="Calibri"/>
              </a:rPr>
              <a:t>na  </a:t>
            </a:r>
            <a:r>
              <a:rPr sz="1600" spc="45" dirty="0">
                <a:latin typeface="Calibri"/>
                <a:cs typeface="Calibri"/>
              </a:rPr>
              <a:t>WorldSkills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0" dirty="0">
                <a:latin typeface="Calibri"/>
                <a:cs typeface="Calibri"/>
              </a:rPr>
              <a:t>dissemina orientações </a:t>
            </a:r>
            <a:r>
              <a:rPr sz="1600" spc="5" dirty="0">
                <a:latin typeface="Calibri"/>
                <a:cs typeface="Calibri"/>
              </a:rPr>
              <a:t>e  </a:t>
            </a:r>
            <a:r>
              <a:rPr sz="1600" spc="25" dirty="0">
                <a:latin typeface="Calibri"/>
                <a:cs typeface="Calibri"/>
              </a:rPr>
              <a:t>práticas </a:t>
            </a:r>
            <a:r>
              <a:rPr sz="1600" spc="30" dirty="0">
                <a:latin typeface="Calibri"/>
                <a:cs typeface="Calibri"/>
              </a:rPr>
              <a:t>necessárias </a:t>
            </a:r>
            <a:r>
              <a:rPr sz="1600" spc="25" dirty="0">
                <a:latin typeface="Calibri"/>
                <a:cs typeface="Calibri"/>
              </a:rPr>
              <a:t>à </a:t>
            </a:r>
            <a:r>
              <a:rPr sz="1600" spc="30" dirty="0">
                <a:latin typeface="Calibri"/>
                <a:cs typeface="Calibri"/>
              </a:rPr>
              <a:t>preparação </a:t>
            </a:r>
            <a:r>
              <a:rPr sz="1600" spc="15" dirty="0">
                <a:latin typeface="Calibri"/>
                <a:cs typeface="Calibri"/>
              </a:rPr>
              <a:t>equânime  de </a:t>
            </a:r>
            <a:r>
              <a:rPr sz="1600" spc="30" dirty="0">
                <a:latin typeface="Calibri"/>
                <a:cs typeface="Calibri"/>
              </a:rPr>
              <a:t>Regionais, </a:t>
            </a:r>
            <a:r>
              <a:rPr sz="1600" spc="25" dirty="0">
                <a:latin typeface="Calibri"/>
                <a:cs typeface="Calibri"/>
              </a:rPr>
              <a:t>favorecendo o </a:t>
            </a:r>
            <a:r>
              <a:rPr sz="1600" spc="10" dirty="0">
                <a:latin typeface="Calibri"/>
                <a:cs typeface="Calibri"/>
              </a:rPr>
              <a:t>engajamento  </a:t>
            </a:r>
            <a:r>
              <a:rPr sz="1600" spc="25" dirty="0">
                <a:latin typeface="Calibri"/>
                <a:cs typeface="Calibri"/>
              </a:rPr>
              <a:t>nacional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ampliação da participação nas  </a:t>
            </a:r>
            <a:r>
              <a:rPr sz="1600" spc="35" dirty="0">
                <a:latin typeface="Calibri"/>
                <a:cs typeface="Calibri"/>
              </a:rPr>
              <a:t>edições. </a:t>
            </a:r>
            <a:r>
              <a:rPr sz="1600" spc="15" dirty="0">
                <a:latin typeface="Calibri"/>
                <a:cs typeface="Calibri"/>
              </a:rPr>
              <a:t>Implementa projeto voltado </a:t>
            </a:r>
            <a:r>
              <a:rPr sz="1600" spc="30" dirty="0">
                <a:latin typeface="Calibri"/>
                <a:cs typeface="Calibri"/>
              </a:rPr>
              <a:t>para </a:t>
            </a:r>
            <a:r>
              <a:rPr sz="1600" spc="25" dirty="0">
                <a:latin typeface="Calibri"/>
                <a:cs typeface="Calibri"/>
              </a:rPr>
              <a:t>o  </a:t>
            </a:r>
            <a:r>
              <a:rPr sz="1600" spc="20" dirty="0">
                <a:latin typeface="Calibri"/>
                <a:cs typeface="Calibri"/>
              </a:rPr>
              <a:t>fortalecimento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disseminação do </a:t>
            </a:r>
            <a:r>
              <a:rPr sz="1600" spc="20" dirty="0">
                <a:latin typeface="Calibri"/>
                <a:cs typeface="Calibri"/>
              </a:rPr>
              <a:t>legado  </a:t>
            </a:r>
            <a:r>
              <a:rPr sz="1600" spc="30" dirty="0">
                <a:latin typeface="Calibri"/>
                <a:cs typeface="Calibri"/>
              </a:rPr>
              <a:t>das </a:t>
            </a:r>
            <a:r>
              <a:rPr sz="1600" spc="40" dirty="0">
                <a:latin typeface="Calibri"/>
                <a:cs typeface="Calibri"/>
              </a:rPr>
              <a:t>Competições </a:t>
            </a:r>
            <a:r>
              <a:rPr sz="1600" spc="25" dirty="0">
                <a:latin typeface="Calibri"/>
                <a:cs typeface="Calibri"/>
              </a:rPr>
              <a:t>nos </a:t>
            </a:r>
            <a:r>
              <a:rPr sz="1600" spc="20" dirty="0">
                <a:latin typeface="Calibri"/>
                <a:cs typeface="Calibri"/>
              </a:rPr>
              <a:t>Departamentos  </a:t>
            </a:r>
            <a:r>
              <a:rPr sz="1600" spc="25" dirty="0">
                <a:latin typeface="Calibri"/>
                <a:cs typeface="Calibri"/>
              </a:rPr>
              <a:t>Regionais </a:t>
            </a:r>
            <a:r>
              <a:rPr sz="1600" spc="30" dirty="0">
                <a:latin typeface="Calibri"/>
                <a:cs typeface="Calibri"/>
              </a:rPr>
              <a:t>para favorecer </a:t>
            </a:r>
            <a:r>
              <a:rPr sz="1600" spc="25" dirty="0">
                <a:latin typeface="Calibri"/>
                <a:cs typeface="Calibri"/>
              </a:rPr>
              <a:t>a atualização </a:t>
            </a:r>
            <a:r>
              <a:rPr sz="1600" spc="15" dirty="0">
                <a:latin typeface="Calibri"/>
                <a:cs typeface="Calibri"/>
              </a:rPr>
              <a:t>de  </a:t>
            </a:r>
            <a:r>
              <a:rPr sz="1600" spc="30" dirty="0">
                <a:latin typeface="Calibri"/>
                <a:cs typeface="Calibri"/>
              </a:rPr>
              <a:t>técnicas, </a:t>
            </a:r>
            <a:r>
              <a:rPr sz="1600" spc="20" dirty="0">
                <a:latin typeface="Calibri"/>
                <a:cs typeface="Calibri"/>
              </a:rPr>
              <a:t>metodologias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práticas </a:t>
            </a:r>
            <a:r>
              <a:rPr sz="1600" spc="30" dirty="0">
                <a:latin typeface="Calibri"/>
                <a:cs typeface="Calibri"/>
              </a:rPr>
              <a:t>geradas  </a:t>
            </a:r>
            <a:r>
              <a:rPr sz="1600" spc="35" dirty="0">
                <a:latin typeface="Calibri"/>
                <a:cs typeface="Calibri"/>
              </a:rPr>
              <a:t>por </a:t>
            </a:r>
            <a:r>
              <a:rPr sz="1600" spc="25" dirty="0">
                <a:latin typeface="Calibri"/>
                <a:cs typeface="Calibri"/>
              </a:rPr>
              <a:t>essas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iniciativas.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18892" y="3116211"/>
            <a:ext cx="3190240" cy="407098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3</a:t>
            </a:r>
            <a:endParaRPr sz="2800" dirty="0">
              <a:latin typeface="Calibri"/>
              <a:cs typeface="Calibri"/>
            </a:endParaRPr>
          </a:p>
          <a:p>
            <a:pPr marL="12700" marR="258445">
              <a:lnSpc>
                <a:spcPct val="114999"/>
              </a:lnSpc>
              <a:spcBef>
                <a:spcPts val="1150"/>
              </a:spcBef>
            </a:pPr>
            <a:r>
              <a:rPr sz="2500" spc="55" dirty="0">
                <a:latin typeface="Calibri"/>
                <a:cs typeface="Calibri"/>
              </a:rPr>
              <a:t>Projeto </a:t>
            </a:r>
            <a:r>
              <a:rPr sz="2500" spc="105" dirty="0">
                <a:latin typeface="Calibri"/>
                <a:cs typeface="Calibri"/>
              </a:rPr>
              <a:t>Especial</a:t>
            </a:r>
            <a:r>
              <a:rPr sz="2500" spc="35" dirty="0">
                <a:latin typeface="Calibri"/>
                <a:cs typeface="Calibri"/>
              </a:rPr>
              <a:t> </a:t>
            </a:r>
            <a:r>
              <a:rPr sz="2500" spc="120" dirty="0">
                <a:latin typeface="Calibri"/>
                <a:cs typeface="Calibri"/>
              </a:rPr>
              <a:t>Eixo  </a:t>
            </a:r>
            <a:r>
              <a:rPr sz="2500" spc="60" dirty="0">
                <a:latin typeface="Calibri"/>
                <a:cs typeface="Calibri"/>
              </a:rPr>
              <a:t>Monumental</a:t>
            </a:r>
            <a:endParaRPr sz="2500" dirty="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50" dirty="0">
                <a:latin typeface="Calibri"/>
                <a:cs typeface="Calibri"/>
              </a:rPr>
              <a:t>Elabora </a:t>
            </a:r>
            <a:r>
              <a:rPr sz="1600" spc="25" dirty="0">
                <a:latin typeface="Calibri"/>
                <a:cs typeface="Calibri"/>
              </a:rPr>
              <a:t>a </a:t>
            </a:r>
            <a:r>
              <a:rPr sz="1600" spc="35" dirty="0">
                <a:latin typeface="Calibri"/>
                <a:cs typeface="Calibri"/>
              </a:rPr>
              <a:t>concepção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30" dirty="0">
                <a:latin typeface="Calibri"/>
                <a:cs typeface="Calibri"/>
              </a:rPr>
              <a:t>realiza </a:t>
            </a:r>
            <a:r>
              <a:rPr sz="1600" spc="25" dirty="0">
                <a:latin typeface="Calibri"/>
                <a:cs typeface="Calibri"/>
              </a:rPr>
              <a:t>a  </a:t>
            </a:r>
            <a:r>
              <a:rPr sz="1600" spc="15" dirty="0">
                <a:latin typeface="Calibri"/>
                <a:cs typeface="Calibri"/>
              </a:rPr>
              <a:t>gestão </a:t>
            </a:r>
            <a:r>
              <a:rPr sz="1600" spc="25" dirty="0">
                <a:latin typeface="Calibri"/>
                <a:cs typeface="Calibri"/>
              </a:rPr>
              <a:t>do </a:t>
            </a:r>
            <a:r>
              <a:rPr sz="1600" spc="15" dirty="0">
                <a:latin typeface="Calibri"/>
                <a:cs typeface="Calibri"/>
              </a:rPr>
              <a:t>projeto </a:t>
            </a:r>
            <a:r>
              <a:rPr sz="1600" spc="25" dirty="0">
                <a:latin typeface="Calibri"/>
                <a:cs typeface="Calibri"/>
              </a:rPr>
              <a:t>cultural </a:t>
            </a:r>
            <a:r>
              <a:rPr sz="1600" spc="5" dirty="0">
                <a:latin typeface="Calibri"/>
                <a:cs typeface="Calibri"/>
              </a:rPr>
              <a:t>e  </a:t>
            </a:r>
            <a:r>
              <a:rPr sz="1600" spc="25" dirty="0">
                <a:latin typeface="Calibri"/>
                <a:cs typeface="Calibri"/>
              </a:rPr>
              <a:t>educacional do </a:t>
            </a:r>
            <a:r>
              <a:rPr sz="1600" spc="15" dirty="0">
                <a:latin typeface="Calibri"/>
                <a:cs typeface="Calibri"/>
              </a:rPr>
              <a:t>Restaurante </a:t>
            </a:r>
            <a:r>
              <a:rPr sz="1600" spc="45" dirty="0">
                <a:latin typeface="Calibri"/>
                <a:cs typeface="Calibri"/>
              </a:rPr>
              <a:t>Senac  </a:t>
            </a:r>
            <a:r>
              <a:rPr sz="1600" spc="50" dirty="0">
                <a:latin typeface="Calibri"/>
                <a:cs typeface="Calibri"/>
              </a:rPr>
              <a:t>Eixo </a:t>
            </a:r>
            <a:r>
              <a:rPr sz="1600" spc="20" dirty="0">
                <a:latin typeface="Calibri"/>
                <a:cs typeface="Calibri"/>
              </a:rPr>
              <a:t>Monumental, em </a:t>
            </a:r>
            <a:r>
              <a:rPr sz="1600" spc="40" dirty="0">
                <a:latin typeface="Calibri"/>
                <a:cs typeface="Calibri"/>
              </a:rPr>
              <a:t>Brasília, </a:t>
            </a:r>
            <a:r>
              <a:rPr sz="1600" spc="35" dirty="0">
                <a:latin typeface="Calibri"/>
                <a:cs typeface="Calibri"/>
              </a:rPr>
              <a:t>por  </a:t>
            </a:r>
            <a:r>
              <a:rPr sz="1600" spc="15" dirty="0">
                <a:latin typeface="Calibri"/>
                <a:cs typeface="Calibri"/>
              </a:rPr>
              <a:t>meio </a:t>
            </a:r>
            <a:r>
              <a:rPr sz="1600" spc="25" dirty="0">
                <a:latin typeface="Calibri"/>
                <a:cs typeface="Calibri"/>
              </a:rPr>
              <a:t>da execução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35" dirty="0">
                <a:latin typeface="Calibri"/>
                <a:cs typeface="Calibri"/>
              </a:rPr>
              <a:t>processos  </a:t>
            </a:r>
            <a:r>
              <a:rPr sz="1600" spc="30" dirty="0">
                <a:latin typeface="Calibri"/>
                <a:cs typeface="Calibri"/>
              </a:rPr>
              <a:t>necessários </a:t>
            </a:r>
            <a:r>
              <a:rPr sz="1600" spc="25" dirty="0">
                <a:latin typeface="Calibri"/>
                <a:cs typeface="Calibri"/>
              </a:rPr>
              <a:t>à viabilização do </a:t>
            </a:r>
            <a:r>
              <a:rPr sz="1600" spc="15" dirty="0">
                <a:latin typeface="Calibri"/>
                <a:cs typeface="Calibri"/>
              </a:rPr>
              <a:t>projeto 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da articulação </a:t>
            </a:r>
            <a:r>
              <a:rPr sz="1600" spc="30" dirty="0">
                <a:latin typeface="Calibri"/>
                <a:cs typeface="Calibri"/>
              </a:rPr>
              <a:t>os </a:t>
            </a:r>
            <a:r>
              <a:rPr sz="1600" spc="20" dirty="0">
                <a:latin typeface="Calibri"/>
                <a:cs typeface="Calibri"/>
              </a:rPr>
              <a:t>setores </a:t>
            </a:r>
            <a:r>
              <a:rPr sz="1600" spc="15" dirty="0">
                <a:latin typeface="Calibri"/>
                <a:cs typeface="Calibri"/>
              </a:rPr>
              <a:t>internos  </a:t>
            </a:r>
            <a:r>
              <a:rPr sz="1600" spc="25" dirty="0">
                <a:latin typeface="Calibri"/>
                <a:cs typeface="Calibri"/>
              </a:rPr>
              <a:t>envolvidos.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8617" y="2823686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731592" y="2818924"/>
            <a:ext cx="238123" cy="238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26451" y="0"/>
            <a:ext cx="6161548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8327" y="1638300"/>
            <a:ext cx="10833735" cy="85375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700"/>
              </a:spcBef>
            </a:pPr>
            <a:r>
              <a:rPr lang="pt-BR" sz="3000" spc="210" dirty="0">
                <a:latin typeface="Calibri"/>
                <a:cs typeface="Calibri"/>
              </a:rPr>
              <a:t>LINHA</a:t>
            </a:r>
            <a:r>
              <a:rPr lang="pt-BR" sz="3000" spc="75" dirty="0">
                <a:latin typeface="Calibri"/>
                <a:cs typeface="Calibri"/>
              </a:rPr>
              <a:t> </a:t>
            </a:r>
            <a:r>
              <a:rPr lang="pt-BR" sz="3000" spc="190" dirty="0">
                <a:latin typeface="Calibri"/>
                <a:cs typeface="Calibri"/>
              </a:rPr>
              <a:t>1: Disseminação de Conhecimentos  Institucionais</a:t>
            </a:r>
          </a:p>
          <a:p>
            <a:pPr marL="34290">
              <a:lnSpc>
                <a:spcPct val="100000"/>
              </a:lnSpc>
              <a:spcBef>
                <a:spcPts val="600"/>
              </a:spcBef>
            </a:pPr>
            <a:r>
              <a:rPr sz="3000" spc="190" dirty="0">
                <a:latin typeface="Calibri"/>
                <a:cs typeface="Calibri"/>
              </a:rPr>
              <a:t>PROGRAMA </a:t>
            </a:r>
            <a:r>
              <a:rPr sz="3000" spc="229" dirty="0">
                <a:latin typeface="Calibri"/>
                <a:cs typeface="Calibri"/>
              </a:rPr>
              <a:t>TRANSPARÊNCIA </a:t>
            </a:r>
            <a:r>
              <a:rPr sz="3000" spc="350" dirty="0">
                <a:latin typeface="Calibri"/>
                <a:cs typeface="Calibri"/>
              </a:rPr>
              <a:t>E</a:t>
            </a:r>
            <a:r>
              <a:rPr sz="3000" spc="-320" dirty="0">
                <a:latin typeface="Calibri"/>
                <a:cs typeface="Calibri"/>
              </a:rPr>
              <a:t> </a:t>
            </a:r>
            <a:r>
              <a:rPr sz="3000" spc="215" dirty="0">
                <a:latin typeface="Calibri"/>
                <a:cs typeface="Calibri"/>
              </a:rPr>
              <a:t>UNICIDADE </a:t>
            </a:r>
            <a:r>
              <a:rPr sz="3000" spc="295" dirty="0">
                <a:latin typeface="Calibri"/>
                <a:cs typeface="Calibri"/>
              </a:rPr>
              <a:t>SENAC</a:t>
            </a:r>
            <a:endParaRPr sz="3000" dirty="0">
              <a:latin typeface="Calibri"/>
              <a:cs typeface="Calibri"/>
            </a:endParaRPr>
          </a:p>
          <a:p>
            <a:pPr marL="34290" marR="5080">
              <a:lnSpc>
                <a:spcPct val="115100"/>
              </a:lnSpc>
              <a:spcBef>
                <a:spcPts val="2770"/>
              </a:spcBef>
            </a:pPr>
            <a:r>
              <a:rPr sz="1900" spc="50" dirty="0">
                <a:latin typeface="Calibri"/>
                <a:cs typeface="Calibri"/>
              </a:rPr>
              <a:t>Oferta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60" dirty="0">
                <a:latin typeface="Calibri"/>
                <a:cs typeface="Calibri"/>
              </a:rPr>
              <a:t>cursos </a:t>
            </a:r>
            <a:r>
              <a:rPr sz="1900" spc="30" dirty="0">
                <a:latin typeface="Calibri"/>
                <a:cs typeface="Calibri"/>
              </a:rPr>
              <a:t>autoinstrucionais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30" dirty="0">
                <a:latin typeface="Calibri"/>
                <a:cs typeface="Calibri"/>
              </a:rPr>
              <a:t>distância </a:t>
            </a:r>
            <a:r>
              <a:rPr sz="1900" spc="40" dirty="0">
                <a:latin typeface="Calibri"/>
                <a:cs typeface="Calibri"/>
              </a:rPr>
              <a:t>direcionados ao </a:t>
            </a:r>
            <a:r>
              <a:rPr sz="1900" spc="60" dirty="0">
                <a:latin typeface="Calibri"/>
                <a:cs typeface="Calibri"/>
              </a:rPr>
              <a:t>corpo </a:t>
            </a:r>
            <a:r>
              <a:rPr sz="1900" spc="40" dirty="0">
                <a:latin typeface="Calibri"/>
                <a:cs typeface="Calibri"/>
              </a:rPr>
              <a:t>funcional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27 </a:t>
            </a:r>
            <a:r>
              <a:rPr sz="1900" b="1" spc="105" dirty="0">
                <a:solidFill>
                  <a:srgbClr val="E75400"/>
                </a:solidFill>
                <a:latin typeface="Calibri"/>
                <a:cs typeface="Calibri"/>
              </a:rPr>
              <a:t>DRs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50" dirty="0">
                <a:latin typeface="Calibri"/>
                <a:cs typeface="Calibri"/>
              </a:rPr>
              <a:t>do </a:t>
            </a:r>
            <a:r>
              <a:rPr sz="1900" spc="130" dirty="0">
                <a:latin typeface="Calibri"/>
                <a:cs typeface="Calibri"/>
              </a:rPr>
              <a:t>DN.  </a:t>
            </a:r>
            <a:r>
              <a:rPr sz="1900" spc="80" dirty="0">
                <a:latin typeface="Calibri"/>
                <a:cs typeface="Calibri"/>
              </a:rPr>
              <a:t>Conta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18.246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empregados cadastrados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50" dirty="0">
                <a:latin typeface="Calibri"/>
                <a:cs typeface="Calibri"/>
              </a:rPr>
              <a:t>acesso </a:t>
            </a:r>
            <a:r>
              <a:rPr sz="1900" spc="45" dirty="0">
                <a:latin typeface="Calibri"/>
                <a:cs typeface="Calibri"/>
              </a:rPr>
              <a:t>aos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62 </a:t>
            </a:r>
            <a:r>
              <a:rPr sz="1900" b="1" spc="65" dirty="0">
                <a:solidFill>
                  <a:srgbClr val="E75400"/>
                </a:solidFill>
                <a:latin typeface="Calibri"/>
                <a:cs typeface="Calibri"/>
              </a:rPr>
              <a:t>cursos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disponíveis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50" dirty="0">
                <a:latin typeface="Calibri"/>
                <a:cs typeface="Calibri"/>
              </a:rPr>
              <a:t>produzidos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40" dirty="0">
                <a:latin typeface="Calibri"/>
                <a:cs typeface="Calibri"/>
              </a:rPr>
              <a:t>a  </a:t>
            </a:r>
            <a:r>
              <a:rPr sz="1900" spc="30" dirty="0">
                <a:latin typeface="Calibri"/>
                <a:cs typeface="Calibri"/>
              </a:rPr>
              <a:t>finalidade de </a:t>
            </a:r>
            <a:r>
              <a:rPr sz="1900" spc="40" dirty="0">
                <a:latin typeface="Calibri"/>
                <a:cs typeface="Calibri"/>
              </a:rPr>
              <a:t>disseminar </a:t>
            </a:r>
            <a:r>
              <a:rPr sz="1900" spc="60" dirty="0">
                <a:latin typeface="Calibri"/>
                <a:cs typeface="Calibri"/>
              </a:rPr>
              <a:t>processos, </a:t>
            </a:r>
            <a:r>
              <a:rPr sz="1900" spc="45" dirty="0">
                <a:latin typeface="Calibri"/>
                <a:cs typeface="Calibri"/>
              </a:rPr>
              <a:t>competências, </a:t>
            </a:r>
            <a:r>
              <a:rPr sz="1900" spc="35" dirty="0">
                <a:latin typeface="Calibri"/>
                <a:cs typeface="Calibri"/>
              </a:rPr>
              <a:t>diretrizes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35" dirty="0">
                <a:latin typeface="Calibri"/>
                <a:cs typeface="Calibri"/>
              </a:rPr>
              <a:t>normativas </a:t>
            </a:r>
            <a:r>
              <a:rPr sz="1900" spc="25" dirty="0">
                <a:latin typeface="Calibri"/>
                <a:cs typeface="Calibri"/>
              </a:rPr>
              <a:t>institucionais </a:t>
            </a:r>
            <a:r>
              <a:rPr sz="1900" spc="50" dirty="0">
                <a:latin typeface="Calibri"/>
                <a:cs typeface="Calibri"/>
              </a:rPr>
              <a:t>para  </a:t>
            </a:r>
            <a:r>
              <a:rPr sz="1900" spc="30" dirty="0">
                <a:latin typeface="Calibri"/>
                <a:cs typeface="Calibri"/>
              </a:rPr>
              <a:t>alinhamento </a:t>
            </a:r>
            <a:r>
              <a:rPr sz="1900" spc="40" dirty="0">
                <a:latin typeface="Calibri"/>
                <a:cs typeface="Calibri"/>
              </a:rPr>
              <a:t>nacional </a:t>
            </a:r>
            <a:r>
              <a:rPr sz="1900" spc="45" dirty="0">
                <a:latin typeface="Calibri"/>
                <a:cs typeface="Calibri"/>
              </a:rPr>
              <a:t>sobre </a:t>
            </a:r>
            <a:r>
              <a:rPr sz="1900" spc="40" dirty="0">
                <a:latin typeface="Calibri"/>
                <a:cs typeface="Calibri"/>
              </a:rPr>
              <a:t>conhecimentos </a:t>
            </a:r>
            <a:r>
              <a:rPr sz="1900" spc="50" dirty="0">
                <a:latin typeface="Calibri"/>
                <a:cs typeface="Calibri"/>
              </a:rPr>
              <a:t>organizacionais. </a:t>
            </a:r>
            <a:r>
              <a:rPr sz="1900" spc="55" dirty="0">
                <a:latin typeface="Calibri"/>
                <a:cs typeface="Calibri"/>
              </a:rPr>
              <a:t>Contabiliza </a:t>
            </a:r>
            <a:r>
              <a:rPr sz="1900" spc="40" dirty="0">
                <a:latin typeface="Calibri"/>
                <a:cs typeface="Calibri"/>
              </a:rPr>
              <a:t>mais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187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mil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certificados  </a:t>
            </a:r>
            <a:r>
              <a:rPr sz="1900" spc="25" dirty="0">
                <a:latin typeface="Calibri"/>
                <a:cs typeface="Calibri"/>
              </a:rPr>
              <a:t>emitidos </a:t>
            </a:r>
            <a:r>
              <a:rPr sz="1900" spc="40" dirty="0">
                <a:latin typeface="Calibri"/>
                <a:cs typeface="Calibri"/>
              </a:rPr>
              <a:t>em </a:t>
            </a:r>
            <a:r>
              <a:rPr sz="1900" spc="25" dirty="0">
                <a:latin typeface="Calibri"/>
                <a:cs typeface="Calibri"/>
              </a:rPr>
              <a:t>todo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50" dirty="0">
                <a:latin typeface="Calibri"/>
                <a:cs typeface="Calibri"/>
              </a:rPr>
              <a:t>País </a:t>
            </a:r>
            <a:r>
              <a:rPr sz="1900" spc="35" dirty="0">
                <a:latin typeface="Calibri"/>
                <a:cs typeface="Calibri"/>
              </a:rPr>
              <a:t>desde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35" dirty="0">
                <a:latin typeface="Calibri"/>
                <a:cs typeface="Calibri"/>
              </a:rPr>
              <a:t>seu</a:t>
            </a:r>
            <a:r>
              <a:rPr sz="1900" spc="415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lançamento.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spc="220" dirty="0">
                <a:latin typeface="Calibri"/>
                <a:cs typeface="Calibri"/>
              </a:rPr>
              <a:t>PLATAFORMA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280" dirty="0">
                <a:latin typeface="Calibri"/>
                <a:cs typeface="Calibri"/>
              </a:rPr>
              <a:t>DE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80" dirty="0">
                <a:latin typeface="Calibri"/>
                <a:cs typeface="Calibri"/>
              </a:rPr>
              <a:t>GESTÃO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225" dirty="0">
                <a:latin typeface="Calibri"/>
                <a:cs typeface="Calibri"/>
              </a:rPr>
              <a:t>DO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70" dirty="0">
                <a:latin typeface="Calibri"/>
                <a:cs typeface="Calibri"/>
              </a:rPr>
              <a:t>CONHECIMENTO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95" dirty="0">
                <a:latin typeface="Calibri"/>
                <a:cs typeface="Calibri"/>
              </a:rPr>
              <a:t>SENAC</a:t>
            </a:r>
            <a:endParaRPr sz="3000" dirty="0">
              <a:latin typeface="Calibri"/>
              <a:cs typeface="Calibri"/>
            </a:endParaRPr>
          </a:p>
          <a:p>
            <a:pPr marL="12700" marR="14604">
              <a:lnSpc>
                <a:spcPct val="115100"/>
              </a:lnSpc>
              <a:spcBef>
                <a:spcPts val="2770"/>
              </a:spcBef>
            </a:pPr>
            <a:r>
              <a:rPr sz="1900" spc="100" dirty="0">
                <a:latin typeface="Calibri"/>
                <a:cs typeface="Calibri"/>
              </a:rPr>
              <a:t>A </a:t>
            </a:r>
            <a:r>
              <a:rPr sz="1900" spc="40" dirty="0">
                <a:latin typeface="Calibri"/>
                <a:cs typeface="Calibri"/>
              </a:rPr>
              <a:t>ser </a:t>
            </a:r>
            <a:r>
              <a:rPr sz="1900" spc="20" dirty="0">
                <a:latin typeface="Calibri"/>
                <a:cs typeface="Calibri"/>
              </a:rPr>
              <a:t>desenvolvida </a:t>
            </a:r>
            <a:r>
              <a:rPr sz="1900" spc="25" dirty="0">
                <a:latin typeface="Calibri"/>
                <a:cs typeface="Calibri"/>
              </a:rPr>
              <a:t>em </a:t>
            </a:r>
            <a:r>
              <a:rPr sz="1900" spc="95" dirty="0">
                <a:latin typeface="Calibri"/>
                <a:cs typeface="Calibri"/>
              </a:rPr>
              <a:t>2023 </a:t>
            </a:r>
            <a:r>
              <a:rPr sz="1900" spc="55" dirty="0">
                <a:latin typeface="Calibri"/>
                <a:cs typeface="Calibri"/>
              </a:rPr>
              <a:t>com </a:t>
            </a:r>
            <a:r>
              <a:rPr sz="1900" spc="30" dirty="0">
                <a:latin typeface="Calibri"/>
                <a:cs typeface="Calibri"/>
              </a:rPr>
              <a:t>o </a:t>
            </a:r>
            <a:r>
              <a:rPr sz="1900" spc="5" dirty="0">
                <a:latin typeface="Calibri"/>
                <a:cs typeface="Calibri"/>
              </a:rPr>
              <a:t>objetivo </a:t>
            </a:r>
            <a:r>
              <a:rPr sz="1900" spc="2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concentrar, </a:t>
            </a:r>
            <a:r>
              <a:rPr sz="1900" spc="25" dirty="0">
                <a:latin typeface="Calibri"/>
                <a:cs typeface="Calibri"/>
              </a:rPr>
              <a:t>em </a:t>
            </a:r>
            <a:r>
              <a:rPr sz="1900" spc="30" dirty="0">
                <a:latin typeface="Calibri"/>
                <a:cs typeface="Calibri"/>
              </a:rPr>
              <a:t>um único </a:t>
            </a:r>
            <a:r>
              <a:rPr sz="1900" spc="45" dirty="0">
                <a:latin typeface="Calibri"/>
                <a:cs typeface="Calibri"/>
              </a:rPr>
              <a:t>espaço, </a:t>
            </a:r>
            <a:r>
              <a:rPr sz="1900" spc="20" dirty="0">
                <a:latin typeface="Calibri"/>
                <a:cs typeface="Calibri"/>
              </a:rPr>
              <a:t>iniciativas </a:t>
            </a:r>
            <a:r>
              <a:rPr sz="1900" spc="30" dirty="0">
                <a:latin typeface="Calibri"/>
                <a:cs typeface="Calibri"/>
              </a:rPr>
              <a:t>educacionais  nacionais </a:t>
            </a:r>
            <a:r>
              <a:rPr sz="1900" spc="20" dirty="0">
                <a:latin typeface="Calibri"/>
                <a:cs typeface="Calibri"/>
              </a:rPr>
              <a:t>de </a:t>
            </a:r>
            <a:r>
              <a:rPr sz="1900" spc="30" dirty="0">
                <a:latin typeface="Calibri"/>
                <a:cs typeface="Calibri"/>
              </a:rPr>
              <a:t>diversas naturezas </a:t>
            </a:r>
            <a:r>
              <a:rPr sz="1900" spc="10" dirty="0">
                <a:latin typeface="Calibri"/>
                <a:cs typeface="Calibri"/>
              </a:rPr>
              <a:t>e </a:t>
            </a:r>
            <a:r>
              <a:rPr sz="1900" spc="30" dirty="0">
                <a:latin typeface="Calibri"/>
                <a:cs typeface="Calibri"/>
              </a:rPr>
              <a:t>formatos </a:t>
            </a:r>
            <a:r>
              <a:rPr sz="1900" spc="10" dirty="0">
                <a:latin typeface="Calibri"/>
                <a:cs typeface="Calibri"/>
              </a:rPr>
              <a:t>atualmente </a:t>
            </a:r>
            <a:r>
              <a:rPr sz="1900" spc="25" dirty="0">
                <a:latin typeface="Calibri"/>
                <a:cs typeface="Calibri"/>
              </a:rPr>
              <a:t>em </a:t>
            </a:r>
            <a:r>
              <a:rPr sz="1900" spc="50" dirty="0">
                <a:latin typeface="Calibri"/>
                <a:cs typeface="Calibri"/>
              </a:rPr>
              <a:t>curso </a:t>
            </a:r>
            <a:r>
              <a:rPr sz="1900" spc="35" dirty="0">
                <a:latin typeface="Calibri"/>
                <a:cs typeface="Calibri"/>
              </a:rPr>
              <a:t>assim </a:t>
            </a:r>
            <a:r>
              <a:rPr sz="1900" spc="45" dirty="0">
                <a:latin typeface="Calibri"/>
                <a:cs typeface="Calibri"/>
              </a:rPr>
              <a:t>como </a:t>
            </a:r>
            <a:r>
              <a:rPr sz="1900" spc="35" dirty="0">
                <a:latin typeface="Calibri"/>
                <a:cs typeface="Calibri"/>
              </a:rPr>
              <a:t>novas,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modo a  favorecer </a:t>
            </a:r>
            <a:r>
              <a:rPr sz="1900" spc="15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potencializar </a:t>
            </a:r>
            <a:r>
              <a:rPr sz="1900" spc="35" dirty="0">
                <a:latin typeface="Calibri"/>
                <a:cs typeface="Calibri"/>
              </a:rPr>
              <a:t>o </a:t>
            </a:r>
            <a:r>
              <a:rPr sz="1900" spc="45" dirty="0">
                <a:latin typeface="Calibri"/>
                <a:cs typeface="Calibri"/>
              </a:rPr>
              <a:t>acesso das </a:t>
            </a:r>
            <a:r>
              <a:rPr sz="1900" spc="30" dirty="0">
                <a:latin typeface="Calibri"/>
                <a:cs typeface="Calibri"/>
              </a:rPr>
              <a:t>equipes </a:t>
            </a:r>
            <a:r>
              <a:rPr sz="1900" spc="45" dirty="0">
                <a:latin typeface="Calibri"/>
                <a:cs typeface="Calibri"/>
              </a:rPr>
              <a:t>dos </a:t>
            </a:r>
            <a:r>
              <a:rPr sz="1900" b="1" spc="105" dirty="0">
                <a:solidFill>
                  <a:srgbClr val="E75400"/>
                </a:solidFill>
                <a:latin typeface="Calibri"/>
                <a:cs typeface="Calibri"/>
              </a:rPr>
              <a:t>27 </a:t>
            </a:r>
            <a:r>
              <a:rPr sz="1900" b="1" spc="95" dirty="0">
                <a:solidFill>
                  <a:srgbClr val="E75400"/>
                </a:solidFill>
                <a:latin typeface="Calibri"/>
                <a:cs typeface="Calibri"/>
              </a:rPr>
              <a:t>DRs </a:t>
            </a:r>
            <a:r>
              <a:rPr sz="1900" spc="15" dirty="0">
                <a:latin typeface="Calibri"/>
                <a:cs typeface="Calibri"/>
              </a:rPr>
              <a:t>e </a:t>
            </a:r>
            <a:r>
              <a:rPr sz="1900" spc="50" dirty="0">
                <a:latin typeface="Calibri"/>
                <a:cs typeface="Calibri"/>
              </a:rPr>
              <a:t>reforçar </a:t>
            </a:r>
            <a:r>
              <a:rPr sz="1900" spc="45" dirty="0">
                <a:latin typeface="Calibri"/>
                <a:cs typeface="Calibri"/>
              </a:rPr>
              <a:t>ações locais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35" dirty="0">
                <a:latin typeface="Calibri"/>
                <a:cs typeface="Calibri"/>
              </a:rPr>
              <a:t>engajamento.  </a:t>
            </a:r>
            <a:r>
              <a:rPr sz="1900" spc="25" dirty="0">
                <a:latin typeface="Calibri"/>
                <a:cs typeface="Calibri"/>
              </a:rPr>
              <a:t>(Plataforma </a:t>
            </a:r>
            <a:r>
              <a:rPr sz="1900" spc="20" dirty="0">
                <a:latin typeface="Calibri"/>
                <a:cs typeface="Calibri"/>
              </a:rPr>
              <a:t>de </a:t>
            </a:r>
            <a:r>
              <a:rPr sz="1900" spc="50" dirty="0">
                <a:latin typeface="Calibri"/>
                <a:cs typeface="Calibri"/>
              </a:rPr>
              <a:t>Boas </a:t>
            </a:r>
            <a:r>
              <a:rPr sz="1900" spc="35" dirty="0">
                <a:latin typeface="Calibri"/>
                <a:cs typeface="Calibri"/>
              </a:rPr>
              <a:t>Práticas </a:t>
            </a:r>
            <a:r>
              <a:rPr sz="1900" spc="25" dirty="0">
                <a:latin typeface="Calibri"/>
                <a:cs typeface="Calibri"/>
              </a:rPr>
              <a:t>Institucionais, </a:t>
            </a:r>
            <a:r>
              <a:rPr sz="1900" spc="45" dirty="0">
                <a:latin typeface="Calibri"/>
                <a:cs typeface="Calibri"/>
              </a:rPr>
              <a:t>Legado </a:t>
            </a:r>
            <a:r>
              <a:rPr sz="1900" spc="35" dirty="0">
                <a:latin typeface="Calibri"/>
                <a:cs typeface="Calibri"/>
              </a:rPr>
              <a:t>das </a:t>
            </a:r>
            <a:r>
              <a:rPr sz="1900" spc="50" dirty="0">
                <a:latin typeface="Calibri"/>
                <a:cs typeface="Calibri"/>
              </a:rPr>
              <a:t>Competições, </a:t>
            </a:r>
            <a:r>
              <a:rPr sz="1900" spc="30" dirty="0">
                <a:latin typeface="Calibri"/>
                <a:cs typeface="Calibri"/>
              </a:rPr>
              <a:t>Portal da </a:t>
            </a:r>
            <a:r>
              <a:rPr sz="1900" spc="50" dirty="0">
                <a:latin typeface="Calibri"/>
                <a:cs typeface="Calibri"/>
              </a:rPr>
              <a:t>Prospecção, </a:t>
            </a:r>
            <a:r>
              <a:rPr sz="1900" spc="55" dirty="0">
                <a:latin typeface="Calibri"/>
                <a:cs typeface="Calibri"/>
              </a:rPr>
              <a:t>Senac  </a:t>
            </a:r>
            <a:r>
              <a:rPr sz="1900" spc="40" dirty="0">
                <a:latin typeface="Calibri"/>
                <a:cs typeface="Calibri"/>
              </a:rPr>
              <a:t>Recomenda, </a:t>
            </a:r>
            <a:r>
              <a:rPr sz="1900" spc="30" dirty="0">
                <a:latin typeface="Calibri"/>
                <a:cs typeface="Calibri"/>
              </a:rPr>
              <a:t>Biblioteca </a:t>
            </a:r>
            <a:r>
              <a:rPr sz="1900" spc="35" dirty="0">
                <a:latin typeface="Calibri"/>
                <a:cs typeface="Calibri"/>
              </a:rPr>
              <a:t>Digital, </a:t>
            </a:r>
            <a:r>
              <a:rPr sz="1900" spc="15" dirty="0">
                <a:latin typeface="Calibri"/>
                <a:cs typeface="Calibri"/>
              </a:rPr>
              <a:t>entre</a:t>
            </a:r>
            <a:r>
              <a:rPr sz="1900" spc="215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outros)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254" dirty="0">
                <a:latin typeface="Calibri"/>
                <a:cs typeface="Calibri"/>
              </a:rPr>
              <a:t>REDEFINIÇÃO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04" dirty="0">
                <a:latin typeface="Calibri"/>
                <a:cs typeface="Calibri"/>
              </a:rPr>
              <a:t>DA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45" dirty="0">
                <a:latin typeface="Calibri"/>
                <a:cs typeface="Calibri"/>
              </a:rPr>
              <a:t>ATUAÇÃO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04" dirty="0">
                <a:latin typeface="Calibri"/>
                <a:cs typeface="Calibri"/>
              </a:rPr>
              <a:t>DA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50" dirty="0">
                <a:latin typeface="Calibri"/>
                <a:cs typeface="Calibri"/>
              </a:rPr>
              <a:t>BIBLIOTECA</a:t>
            </a:r>
            <a:r>
              <a:rPr sz="3000" spc="80" dirty="0">
                <a:latin typeface="Calibri"/>
                <a:cs typeface="Calibri"/>
              </a:rPr>
              <a:t> </a:t>
            </a:r>
            <a:r>
              <a:rPr sz="3000" spc="220" dirty="0">
                <a:latin typeface="Calibri"/>
                <a:cs typeface="Calibri"/>
              </a:rPr>
              <a:t>INSTITUCIONAL</a:t>
            </a:r>
            <a:endParaRPr sz="3000" dirty="0">
              <a:latin typeface="Calibri"/>
              <a:cs typeface="Calibri"/>
            </a:endParaRPr>
          </a:p>
          <a:p>
            <a:pPr marL="12700" marR="81280">
              <a:lnSpc>
                <a:spcPct val="115100"/>
              </a:lnSpc>
              <a:spcBef>
                <a:spcPts val="2770"/>
              </a:spcBef>
            </a:pPr>
            <a:r>
              <a:rPr sz="1900" spc="45" dirty="0">
                <a:latin typeface="Calibri"/>
                <a:cs typeface="Calibri"/>
              </a:rPr>
              <a:t>Plano </a:t>
            </a:r>
            <a:r>
              <a:rPr sz="1900" spc="35" dirty="0">
                <a:latin typeface="Calibri"/>
                <a:cs typeface="Calibri"/>
              </a:rPr>
              <a:t>orientador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0" dirty="0">
                <a:latin typeface="Calibri"/>
                <a:cs typeface="Calibri"/>
              </a:rPr>
              <a:t>ser </a:t>
            </a:r>
            <a:r>
              <a:rPr sz="1900" spc="30" dirty="0">
                <a:latin typeface="Calibri"/>
                <a:cs typeface="Calibri"/>
              </a:rPr>
              <a:t>desenvolvido </a:t>
            </a:r>
            <a:r>
              <a:rPr sz="1900" spc="40" dirty="0">
                <a:latin typeface="Calibri"/>
                <a:cs typeface="Calibri"/>
              </a:rPr>
              <a:t>em </a:t>
            </a:r>
            <a:r>
              <a:rPr sz="1900" spc="110" dirty="0">
                <a:latin typeface="Calibri"/>
                <a:cs typeface="Calibri"/>
              </a:rPr>
              <a:t>2023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40" dirty="0">
                <a:latin typeface="Calibri"/>
                <a:cs typeface="Calibri"/>
              </a:rPr>
              <a:t>trará a </a:t>
            </a:r>
            <a:r>
              <a:rPr sz="1900" spc="35" dirty="0">
                <a:latin typeface="Calibri"/>
                <a:cs typeface="Calibri"/>
              </a:rPr>
              <a:t>perspectiva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50" dirty="0">
                <a:latin typeface="Calibri"/>
                <a:cs typeface="Calibri"/>
              </a:rPr>
              <a:t>espaço </a:t>
            </a:r>
            <a:r>
              <a:rPr sz="1900" spc="40" dirty="0">
                <a:latin typeface="Calibri"/>
                <a:cs typeface="Calibri"/>
              </a:rPr>
              <a:t>se </a:t>
            </a:r>
            <a:r>
              <a:rPr sz="1900" spc="30" dirty="0">
                <a:latin typeface="Calibri"/>
                <a:cs typeface="Calibri"/>
              </a:rPr>
              <a:t>constituir </a:t>
            </a:r>
            <a:r>
              <a:rPr sz="1900" spc="60" dirty="0">
                <a:latin typeface="Calibri"/>
                <a:cs typeface="Calibri"/>
              </a:rPr>
              <a:t>como  </a:t>
            </a:r>
            <a:r>
              <a:rPr sz="1900" spc="40" dirty="0">
                <a:latin typeface="Calibri"/>
                <a:cs typeface="Calibri"/>
              </a:rPr>
              <a:t>polo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reflexão, </a:t>
            </a:r>
            <a:r>
              <a:rPr sz="1900" spc="30" dirty="0">
                <a:latin typeface="Calibri"/>
                <a:cs typeface="Calibri"/>
              </a:rPr>
              <a:t>gestão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disseminação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conhecimentos </a:t>
            </a:r>
            <a:r>
              <a:rPr sz="1900" spc="45" dirty="0">
                <a:latin typeface="Calibri"/>
                <a:cs typeface="Calibri"/>
              </a:rPr>
              <a:t>sobre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0" dirty="0">
                <a:latin typeface="Calibri"/>
                <a:cs typeface="Calibri"/>
              </a:rPr>
              <a:t>educação </a:t>
            </a:r>
            <a:r>
              <a:rPr sz="1900" spc="40" dirty="0">
                <a:latin typeface="Calibri"/>
                <a:cs typeface="Calibri"/>
              </a:rPr>
              <a:t>profissional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50" dirty="0">
                <a:latin typeface="Calibri"/>
                <a:cs typeface="Calibri"/>
              </a:rPr>
              <a:t>as </a:t>
            </a:r>
            <a:r>
              <a:rPr sz="1900" spc="45" dirty="0">
                <a:latin typeface="Calibri"/>
                <a:cs typeface="Calibri"/>
              </a:rPr>
              <a:t>áreas </a:t>
            </a:r>
            <a:r>
              <a:rPr sz="1900" spc="30" dirty="0">
                <a:latin typeface="Calibri"/>
                <a:cs typeface="Calibri"/>
              </a:rPr>
              <a:t>de  </a:t>
            </a:r>
            <a:r>
              <a:rPr sz="1900" spc="35" dirty="0">
                <a:latin typeface="Calibri"/>
                <a:cs typeface="Calibri"/>
              </a:rPr>
              <a:t>atuação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80" dirty="0">
                <a:latin typeface="Calibri"/>
                <a:cs typeface="Calibri"/>
              </a:rPr>
              <a:t>Senac. </a:t>
            </a:r>
            <a:r>
              <a:rPr sz="1900" spc="55" dirty="0">
                <a:latin typeface="Calibri"/>
                <a:cs typeface="Calibri"/>
              </a:rPr>
              <a:t>Pretende-se </a:t>
            </a:r>
            <a:r>
              <a:rPr sz="1900" spc="60" dirty="0">
                <a:latin typeface="Calibri"/>
                <a:cs typeface="Calibri"/>
              </a:rPr>
              <a:t>gerar </a:t>
            </a:r>
            <a:r>
              <a:rPr sz="1900" spc="45" dirty="0">
                <a:latin typeface="Calibri"/>
                <a:cs typeface="Calibri"/>
              </a:rPr>
              <a:t>produtos </a:t>
            </a:r>
            <a:r>
              <a:rPr sz="1900" spc="55" dirty="0">
                <a:latin typeface="Calibri"/>
                <a:cs typeface="Calibri"/>
              </a:rPr>
              <a:t>para os </a:t>
            </a:r>
            <a:r>
              <a:rPr sz="1900" spc="105" dirty="0">
                <a:latin typeface="Calibri"/>
                <a:cs typeface="Calibri"/>
              </a:rPr>
              <a:t>DRs </a:t>
            </a:r>
            <a:r>
              <a:rPr sz="1900" spc="45" dirty="0">
                <a:latin typeface="Calibri"/>
                <a:cs typeface="Calibri"/>
              </a:rPr>
              <a:t>que </a:t>
            </a:r>
            <a:r>
              <a:rPr sz="1900" spc="60" dirty="0">
                <a:latin typeface="Calibri"/>
                <a:cs typeface="Calibri"/>
              </a:rPr>
              <a:t>possam </a:t>
            </a:r>
            <a:r>
              <a:rPr sz="1900" spc="55" dirty="0">
                <a:latin typeface="Calibri"/>
                <a:cs typeface="Calibri"/>
              </a:rPr>
              <a:t>ser reproduzidos </a:t>
            </a:r>
            <a:r>
              <a:rPr sz="1900" spc="45" dirty="0">
                <a:latin typeface="Calibri"/>
                <a:cs typeface="Calibri"/>
              </a:rPr>
              <a:t>ou  adaptados </a:t>
            </a:r>
            <a:r>
              <a:rPr sz="1900" spc="55" dirty="0">
                <a:latin typeface="Calibri"/>
                <a:cs typeface="Calibri"/>
              </a:rPr>
              <a:t>para </a:t>
            </a:r>
            <a:r>
              <a:rPr sz="1900" spc="50" dirty="0">
                <a:latin typeface="Calibri"/>
                <a:cs typeface="Calibri"/>
              </a:rPr>
              <a:t>uso educacional </a:t>
            </a:r>
            <a:r>
              <a:rPr sz="1900" spc="3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de fomento </a:t>
            </a:r>
            <a:r>
              <a:rPr sz="1900" spc="50" dirty="0">
                <a:latin typeface="Calibri"/>
                <a:cs typeface="Calibri"/>
              </a:rPr>
              <a:t>à </a:t>
            </a:r>
            <a:r>
              <a:rPr sz="1900" spc="55" dirty="0">
                <a:latin typeface="Calibri"/>
                <a:cs typeface="Calibri"/>
              </a:rPr>
              <a:t>ampliação </a:t>
            </a:r>
            <a:r>
              <a:rPr sz="1900" spc="50" dirty="0">
                <a:latin typeface="Calibri"/>
                <a:cs typeface="Calibri"/>
              </a:rPr>
              <a:t>do </a:t>
            </a:r>
            <a:r>
              <a:rPr sz="1900" spc="60" dirty="0">
                <a:latin typeface="Calibri"/>
                <a:cs typeface="Calibri"/>
              </a:rPr>
              <a:t>acesso </a:t>
            </a:r>
            <a:r>
              <a:rPr sz="1900" spc="50" dirty="0">
                <a:latin typeface="Calibri"/>
                <a:cs typeface="Calibri"/>
              </a:rPr>
              <a:t>à</a:t>
            </a:r>
            <a:r>
              <a:rPr sz="1900" spc="395" dirty="0">
                <a:latin typeface="Calibri"/>
                <a:cs typeface="Calibri"/>
              </a:rPr>
              <a:t> </a:t>
            </a:r>
            <a:r>
              <a:rPr sz="1900" spc="60" dirty="0">
                <a:latin typeface="Calibri"/>
                <a:cs typeface="Calibri"/>
              </a:rPr>
              <a:t>informação.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4587C58-74F2-4083-81D1-C14680C6F922}"/>
              </a:ext>
            </a:extLst>
          </p:cNvPr>
          <p:cNvSpPr txBox="1">
            <a:spLocks/>
          </p:cNvSpPr>
          <p:nvPr/>
        </p:nvSpPr>
        <p:spPr>
          <a:xfrm>
            <a:off x="648327" y="495759"/>
            <a:ext cx="958303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 u="sng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pt-BR" u="none" kern="0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lang="pt-BR" u="none" kern="0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lang="pt-BR" u="none" kern="0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t-BR" u="none" kern="0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C7784B7C-DC03-5182-FE33-CAA12277719E}"/>
              </a:ext>
            </a:extLst>
          </p:cNvPr>
          <p:cNvSpPr/>
          <p:nvPr/>
        </p:nvSpPr>
        <p:spPr>
          <a:xfrm>
            <a:off x="762000" y="1339580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6" y="1"/>
            <a:ext cx="12163425" cy="10287000"/>
          </a:xfrm>
          <a:custGeom>
            <a:avLst/>
            <a:gdLst/>
            <a:ahLst/>
            <a:cxnLst/>
            <a:rect l="l" t="t" r="r" b="b"/>
            <a:pathLst>
              <a:path w="12163425" h="10287000">
                <a:moveTo>
                  <a:pt x="0" y="0"/>
                </a:moveTo>
                <a:lnTo>
                  <a:pt x="12163424" y="0"/>
                </a:lnTo>
                <a:lnTo>
                  <a:pt x="12163424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4142" y="1"/>
            <a:ext cx="6123857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4442" y="193263"/>
            <a:ext cx="963867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latin typeface="Trebuchet MS" panose="020B0603020202020204" pitchFamily="34" charset="0"/>
              </a:rPr>
              <a:t>P</a:t>
            </a:r>
            <a:r>
              <a:rPr spc="490" dirty="0">
                <a:latin typeface="Trebuchet MS" panose="020B0603020202020204" pitchFamily="34" charset="0"/>
              </a:rPr>
              <a:t>ROJETOS </a:t>
            </a:r>
            <a:r>
              <a:rPr spc="475" dirty="0">
                <a:latin typeface="Trebuchet MS" panose="020B0603020202020204" pitchFamily="34" charset="0"/>
              </a:rPr>
              <a:t>DE</a:t>
            </a:r>
            <a:r>
              <a:rPr spc="-335" dirty="0">
                <a:latin typeface="Trebuchet MS" panose="020B0603020202020204" pitchFamily="34" charset="0"/>
              </a:rPr>
              <a:t> </a:t>
            </a:r>
            <a:r>
              <a:rPr spc="405" dirty="0">
                <a:latin typeface="Trebuchet MS" panose="020B0603020202020204" pitchFamily="34" charset="0"/>
              </a:rPr>
              <a:t>DESTAQU</a:t>
            </a:r>
            <a:r>
              <a:rPr u="none" spc="405" dirty="0">
                <a:latin typeface="Trebuchet MS" panose="020B0603020202020204" pitchFamily="34" charset="0"/>
              </a:rPr>
              <a:t>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1562" y="1037084"/>
            <a:ext cx="10902315" cy="9152121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565"/>
              </a:spcBef>
            </a:pPr>
            <a:r>
              <a:rPr lang="pt-BR" sz="2800" b="1" spc="165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lang="pt-BR" sz="28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2800" b="1" spc="190" dirty="0">
                <a:solidFill>
                  <a:srgbClr val="FFFFFF"/>
                </a:solidFill>
                <a:latin typeface="Calibri"/>
                <a:cs typeface="Calibri"/>
              </a:rPr>
              <a:t>2: Legado e Inovação Técnica</a:t>
            </a:r>
          </a:p>
          <a:p>
            <a:pPr marL="19050">
              <a:lnSpc>
                <a:spcPct val="100000"/>
              </a:lnSpc>
              <a:spcBef>
                <a:spcPts val="1570"/>
              </a:spcBef>
            </a:pPr>
            <a:r>
              <a:rPr sz="3000" spc="275" dirty="0">
                <a:solidFill>
                  <a:srgbClr val="FFFFFF"/>
                </a:solidFill>
                <a:latin typeface="Calibri"/>
                <a:cs typeface="Calibri"/>
              </a:rPr>
              <a:t>COMPETIÇÕES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95" dirty="0">
                <a:solidFill>
                  <a:srgbClr val="FFFFFF"/>
                </a:solidFill>
                <a:latin typeface="Calibri"/>
                <a:cs typeface="Calibri"/>
              </a:rPr>
              <a:t>SENAC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8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80" dirty="0">
                <a:solidFill>
                  <a:srgbClr val="FFFFFF"/>
                </a:solidFill>
                <a:latin typeface="Calibri"/>
                <a:cs typeface="Calibri"/>
              </a:rPr>
              <a:t>EDUCAÇÃO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PROFISSIONAL</a:t>
            </a:r>
            <a:endParaRPr sz="3000" dirty="0">
              <a:latin typeface="Calibri"/>
              <a:cs typeface="Calibri"/>
            </a:endParaRPr>
          </a:p>
          <a:p>
            <a:pPr marL="19050" marR="59055">
              <a:lnSpc>
                <a:spcPct val="114599"/>
              </a:lnSpc>
              <a:spcBef>
                <a:spcPts val="2760"/>
              </a:spcBef>
            </a:pP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Reúne alunos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21 </a:t>
            </a:r>
            <a:r>
              <a:rPr sz="1800" b="1" spc="90" dirty="0">
                <a:solidFill>
                  <a:srgbClr val="D9D9D9"/>
                </a:solidFill>
                <a:latin typeface="Calibri"/>
                <a:cs typeface="Calibri"/>
              </a:rPr>
              <a:t>DRs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demonstram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suas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competências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profissionais, favorecendo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 avaliação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interna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qualidade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educacional oferecida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pela instituição.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Seleciona os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competidores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representam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na  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WorldSkills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Competition.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Números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última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edição,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2021: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348 </a:t>
            </a:r>
            <a:r>
              <a:rPr sz="1800" b="1" spc="40" dirty="0">
                <a:solidFill>
                  <a:srgbClr val="D9D9D9"/>
                </a:solidFill>
                <a:latin typeface="Calibri"/>
                <a:cs typeface="Calibri"/>
              </a:rPr>
              <a:t>encontros </a:t>
            </a:r>
            <a:r>
              <a:rPr sz="1800" b="1" spc="45" dirty="0">
                <a:solidFill>
                  <a:srgbClr val="D9D9D9"/>
                </a:solidFill>
                <a:latin typeface="Calibri"/>
                <a:cs typeface="Calibri"/>
              </a:rPr>
              <a:t>técnicos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webinars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atendimentos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individuais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aos Regionais;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30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mil </a:t>
            </a:r>
            <a:r>
              <a:rPr sz="1800" b="1" spc="40" dirty="0">
                <a:solidFill>
                  <a:srgbClr val="D9D9D9"/>
                </a:solidFill>
                <a:latin typeface="Calibri"/>
                <a:cs typeface="Calibri"/>
              </a:rPr>
              <a:t>visualizações da transmissão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ao </a:t>
            </a:r>
            <a:r>
              <a:rPr sz="1800" b="1" spc="20" dirty="0">
                <a:solidFill>
                  <a:srgbClr val="D9D9D9"/>
                </a:solidFill>
                <a:latin typeface="Calibri"/>
                <a:cs typeface="Calibri"/>
              </a:rPr>
              <a:t>vivo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</a:rPr>
              <a:t>Competições;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40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mil  </a:t>
            </a:r>
            <a:r>
              <a:rPr sz="1800" b="1" spc="25" dirty="0">
                <a:solidFill>
                  <a:srgbClr val="D9D9D9"/>
                </a:solidFill>
                <a:latin typeface="Calibri"/>
                <a:cs typeface="Calibri"/>
              </a:rPr>
              <a:t>visitas</a:t>
            </a:r>
            <a:r>
              <a:rPr sz="1800" spc="2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ao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Competições. </a:t>
            </a:r>
            <a:r>
              <a:rPr sz="1800" spc="30" dirty="0">
                <a:solidFill>
                  <a:srgbClr val="D9D9D9"/>
                </a:solidFill>
                <a:latin typeface="Calibri"/>
                <a:cs typeface="Calibri"/>
              </a:rPr>
              <a:t>Mais de </a:t>
            </a:r>
            <a:r>
              <a:rPr sz="1800" spc="100" dirty="0">
                <a:solidFill>
                  <a:srgbClr val="D9D9D9"/>
                </a:solidFill>
                <a:latin typeface="Calibri"/>
                <a:cs typeface="Calibri"/>
              </a:rPr>
              <a:t>300 </a:t>
            </a:r>
            <a:r>
              <a:rPr sz="1800" spc="35" dirty="0">
                <a:solidFill>
                  <a:srgbClr val="D9D9D9"/>
                </a:solidFill>
                <a:latin typeface="Calibri"/>
                <a:cs typeface="Calibri"/>
              </a:rPr>
              <a:t>mil </a:t>
            </a:r>
            <a:r>
              <a:rPr sz="1800" spc="40" dirty="0">
                <a:solidFill>
                  <a:srgbClr val="D9D9D9"/>
                </a:solidFill>
                <a:latin typeface="Calibri"/>
                <a:cs typeface="Calibri"/>
              </a:rPr>
              <a:t>pessoas </a:t>
            </a:r>
            <a:r>
              <a:rPr sz="1800" spc="50" dirty="0">
                <a:solidFill>
                  <a:srgbClr val="D9D9D9"/>
                </a:solidFill>
                <a:latin typeface="Calibri"/>
                <a:cs typeface="Calibri"/>
              </a:rPr>
              <a:t>alcançadas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transmissão ao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vivo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cobertura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DN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à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última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edição,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contribuindo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fortalecimento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visibilidade institucional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meio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da divulgação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ação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mobilização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nacional. </a:t>
            </a: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2023,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projeto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será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integralmente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custeado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pelo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DN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pretende-se  ampliar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participação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r>
              <a:rPr sz="18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DRs.</a:t>
            </a:r>
            <a:endParaRPr sz="1800" dirty="0">
              <a:latin typeface="Calibri"/>
              <a:cs typeface="Calibri"/>
            </a:endParaRPr>
          </a:p>
          <a:p>
            <a:pPr marL="40640">
              <a:lnSpc>
                <a:spcPct val="100000"/>
              </a:lnSpc>
              <a:spcBef>
                <a:spcPts val="1365"/>
              </a:spcBef>
            </a:pPr>
            <a:r>
              <a:rPr sz="3000" spc="310" dirty="0">
                <a:solidFill>
                  <a:srgbClr val="FFFFFF"/>
                </a:solidFill>
                <a:latin typeface="Calibri"/>
                <a:cs typeface="Calibri"/>
              </a:rPr>
              <a:t>PROJETO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70" dirty="0">
                <a:solidFill>
                  <a:srgbClr val="FFFFFF"/>
                </a:solidFill>
                <a:latin typeface="Calibri"/>
                <a:cs typeface="Calibri"/>
              </a:rPr>
              <a:t>LEGADO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25" dirty="0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75" dirty="0">
                <a:solidFill>
                  <a:srgbClr val="FFFFFF"/>
                </a:solidFill>
                <a:latin typeface="Calibri"/>
                <a:cs typeface="Calibri"/>
              </a:rPr>
              <a:t>COMPETIÇÕES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3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65" dirty="0">
                <a:solidFill>
                  <a:srgbClr val="FFFFFF"/>
                </a:solidFill>
                <a:latin typeface="Calibri"/>
                <a:cs typeface="Calibri"/>
              </a:rPr>
              <a:t>WORDSKILLS</a:t>
            </a:r>
            <a:endParaRPr sz="3000" dirty="0">
              <a:latin typeface="Calibri"/>
              <a:cs typeface="Calibri"/>
            </a:endParaRPr>
          </a:p>
          <a:p>
            <a:pPr marL="40640" marR="5080">
              <a:lnSpc>
                <a:spcPct val="114599"/>
              </a:lnSpc>
              <a:spcBef>
                <a:spcPts val="2760"/>
              </a:spcBef>
            </a:pP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Realização,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para as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equipes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pedagógicas dos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27 </a:t>
            </a:r>
            <a:r>
              <a:rPr sz="1800" spc="90" dirty="0">
                <a:solidFill>
                  <a:srgbClr val="FFFFFF"/>
                </a:solidFill>
                <a:latin typeface="Calibri"/>
                <a:cs typeface="Calibri"/>
              </a:rPr>
              <a:t>DRs,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ações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online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presenciais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disseminam  conhecimentos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ganhos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institucionais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estratégicos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técnicos adquiridos ao longo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das participações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Senac 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competições nacionais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internacionais, promovendo atualização técnica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compartilhamento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boas 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práticas. </a:t>
            </a:r>
            <a:r>
              <a:rPr sz="1800" spc="12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2022,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foram </a:t>
            </a:r>
            <a:r>
              <a:rPr sz="1800" b="1" spc="105" dirty="0">
                <a:solidFill>
                  <a:srgbClr val="D9D9D9"/>
                </a:solidFill>
                <a:latin typeface="Calibri"/>
                <a:cs typeface="Calibri"/>
              </a:rPr>
              <a:t>1.400 </a:t>
            </a:r>
            <a:r>
              <a:rPr sz="1800" b="1" spc="40" dirty="0">
                <a:solidFill>
                  <a:srgbClr val="D9D9D9"/>
                </a:solidFill>
                <a:latin typeface="Calibri"/>
                <a:cs typeface="Calibri"/>
              </a:rPr>
              <a:t>visualizações da </a:t>
            </a:r>
            <a:r>
              <a:rPr sz="1800" b="1" spc="20" dirty="0">
                <a:solidFill>
                  <a:srgbClr val="D9D9D9"/>
                </a:solidFill>
                <a:latin typeface="Calibri"/>
                <a:cs typeface="Calibri"/>
              </a:rPr>
              <a:t>live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apresentação do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projeto;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7 </a:t>
            </a:r>
            <a:r>
              <a:rPr sz="1800" b="1" spc="40" dirty="0">
                <a:solidFill>
                  <a:srgbClr val="D9D9D9"/>
                </a:solidFill>
                <a:latin typeface="Calibri"/>
                <a:cs typeface="Calibri"/>
              </a:rPr>
              <a:t>oficinas presenciais 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participação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docentes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23</a:t>
            </a:r>
            <a:r>
              <a:rPr sz="1800" b="1" spc="26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DRs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spc="265" dirty="0">
                <a:solidFill>
                  <a:srgbClr val="FFFFFF"/>
                </a:solidFill>
                <a:latin typeface="Calibri"/>
                <a:cs typeface="Calibri"/>
              </a:rPr>
              <a:t>WORDSKILLS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29" dirty="0">
                <a:solidFill>
                  <a:srgbClr val="FFFFFF"/>
                </a:solidFill>
                <a:latin typeface="Calibri"/>
                <a:cs typeface="Calibri"/>
              </a:rPr>
              <a:t>COMPETITION</a:t>
            </a:r>
            <a:endParaRPr sz="3000" dirty="0">
              <a:latin typeface="Calibri"/>
              <a:cs typeface="Calibri"/>
            </a:endParaRPr>
          </a:p>
          <a:p>
            <a:pPr marL="12700" marR="135255">
              <a:lnSpc>
                <a:spcPct val="114599"/>
              </a:lnSpc>
              <a:spcBef>
                <a:spcPts val="2760"/>
              </a:spcBef>
            </a:pP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Representação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internacional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realizada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cada 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anos,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reforça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lugar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principal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instituição 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formação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profissional do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Brasil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no setor em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atua. </a:t>
            </a:r>
            <a:r>
              <a:rPr sz="1800" spc="55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meio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participação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seus alunos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docentes, 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alcançou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medalha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prata em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2019, 2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</a:rPr>
              <a:t>bronze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2015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acumlou 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15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medalhas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excelência  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desde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sua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primeira</a:t>
            </a:r>
            <a:r>
              <a:rPr sz="18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participação.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93"/>
            <a:ext cx="12163425" cy="10274300"/>
          </a:xfrm>
          <a:custGeom>
            <a:avLst/>
            <a:gdLst/>
            <a:ahLst/>
            <a:cxnLst/>
            <a:rect l="l" t="t" r="r" b="b"/>
            <a:pathLst>
              <a:path w="12163425" h="10274300">
                <a:moveTo>
                  <a:pt x="0" y="0"/>
                </a:moveTo>
                <a:lnTo>
                  <a:pt x="12163424" y="0"/>
                </a:lnTo>
                <a:lnTo>
                  <a:pt x="12163424" y="10274206"/>
                </a:lnTo>
                <a:lnTo>
                  <a:pt x="0" y="10274206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4142" y="0"/>
            <a:ext cx="6123857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5800" y="1866900"/>
            <a:ext cx="10656570" cy="2378728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lang="pt-BR" sz="2800" b="1" spc="165" dirty="0">
                <a:solidFill>
                  <a:srgbClr val="FFFFFF"/>
                </a:solidFill>
                <a:latin typeface="Calibri"/>
                <a:cs typeface="Calibri"/>
              </a:rPr>
              <a:t>LINHA</a:t>
            </a:r>
            <a:r>
              <a:rPr lang="pt-BR" sz="28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BR" sz="2800" b="1" spc="190" dirty="0">
                <a:solidFill>
                  <a:srgbClr val="FFFFFF"/>
                </a:solidFill>
                <a:latin typeface="Calibri"/>
                <a:cs typeface="Calibri"/>
              </a:rPr>
              <a:t>3: Projeto Especial Eixo  Monumental</a:t>
            </a:r>
          </a:p>
          <a:p>
            <a:pPr marL="12700" marR="5080">
              <a:lnSpc>
                <a:spcPct val="116700"/>
              </a:lnSpc>
              <a:spcBef>
                <a:spcPts val="969"/>
              </a:spcBef>
            </a:pPr>
            <a:r>
              <a:rPr sz="3000" spc="70" dirty="0" err="1">
                <a:solidFill>
                  <a:srgbClr val="FFFFFF"/>
                </a:solidFill>
                <a:latin typeface="Calibri"/>
                <a:cs typeface="Calibri"/>
              </a:rPr>
              <a:t>Projeto</a:t>
            </a:r>
            <a:r>
              <a:rPr sz="3000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000" spc="90" dirty="0">
                <a:solidFill>
                  <a:srgbClr val="FFFFFF"/>
                </a:solidFill>
                <a:latin typeface="Calibri"/>
                <a:cs typeface="Calibri"/>
              </a:rPr>
              <a:t>Implementação 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espaço educacional </a:t>
            </a:r>
            <a:r>
              <a:rPr sz="3000" spc="4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3000" spc="105" dirty="0">
                <a:solidFill>
                  <a:srgbClr val="FFFFFF"/>
                </a:solidFill>
                <a:latin typeface="Calibri"/>
                <a:cs typeface="Calibri"/>
              </a:rPr>
              <a:t>cultural </a:t>
            </a:r>
            <a:r>
              <a:rPr sz="3000" spc="85" dirty="0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sz="3000" spc="235" dirty="0">
                <a:solidFill>
                  <a:srgbClr val="FFFFFF"/>
                </a:solidFill>
                <a:latin typeface="Calibri"/>
                <a:cs typeface="Calibri"/>
              </a:rPr>
              <a:t>RESTAURANTE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95" dirty="0">
                <a:solidFill>
                  <a:srgbClr val="FFFFFF"/>
                </a:solidFill>
                <a:latin typeface="Calibri"/>
                <a:cs typeface="Calibri"/>
              </a:rPr>
              <a:t>SENAC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65" dirty="0">
                <a:solidFill>
                  <a:srgbClr val="FFFFFF"/>
                </a:solidFill>
                <a:latin typeface="Calibri"/>
                <a:cs typeface="Calibri"/>
              </a:rPr>
              <a:t>EIXO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85" dirty="0">
                <a:solidFill>
                  <a:srgbClr val="FFFFFF"/>
                </a:solidFill>
                <a:latin typeface="Calibri"/>
                <a:cs typeface="Calibri"/>
              </a:rPr>
              <a:t>MONUMENTAL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32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FFFFFF"/>
                </a:solidFill>
                <a:latin typeface="Calibri"/>
                <a:cs typeface="Calibri"/>
              </a:rPr>
              <a:t>novo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00" dirty="0">
                <a:solidFill>
                  <a:srgbClr val="FFFFFF"/>
                </a:solidFill>
                <a:latin typeface="Calibri"/>
                <a:cs typeface="Calibri"/>
              </a:rPr>
              <a:t>espaço</a:t>
            </a:r>
            <a:r>
              <a:rPr sz="3000" spc="80" dirty="0">
                <a:solidFill>
                  <a:srgbClr val="FFFFFF"/>
                </a:solidFill>
                <a:latin typeface="Calibri"/>
                <a:cs typeface="Calibri"/>
              </a:rPr>
              <a:t> em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3000" spc="105" dirty="0">
                <a:solidFill>
                  <a:srgbClr val="FFFFFF"/>
                </a:solidFill>
                <a:latin typeface="Calibri"/>
                <a:cs typeface="Calibri"/>
              </a:rPr>
              <a:t>Brasília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5800" y="4555624"/>
            <a:ext cx="10710545" cy="2359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</a:pP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Concepção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ambientes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voltados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realização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eventos,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minicursos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experiências imersivas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multissensoriais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promovam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ações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educacionais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culturais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disseminar conhecimentos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sobre 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aspectos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culturais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da gastronomia. </a:t>
            </a:r>
            <a:r>
              <a:rPr sz="1900" spc="16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empreendimento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pretende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lançar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pólo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representação nacional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todos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</a:rPr>
              <a:t>DRs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as ações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intencionam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gerar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visbilidade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institucional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fortalecer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posicionamento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referência no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segmento 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gastronomia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associado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inovação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sustentabilidade. </a:t>
            </a:r>
            <a:r>
              <a:rPr sz="1900" spc="114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partir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legado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das ações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realizadas nos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espaços,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serão 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disponibilizados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os 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</a:rPr>
              <a:t>DRs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produtos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possam ser reproduzidos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e/ou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adaptados</a:t>
            </a:r>
            <a:r>
              <a:rPr sz="1900" spc="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localmente.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BD590C2-339A-4ACC-F489-51943A0B56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81514"/>
            <a:ext cx="9638673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latin typeface="Trebuchet MS" panose="020B0603020202020204" pitchFamily="34" charset="0"/>
              </a:rPr>
              <a:t>P</a:t>
            </a:r>
            <a:r>
              <a:rPr spc="490" dirty="0">
                <a:latin typeface="Trebuchet MS" panose="020B0603020202020204" pitchFamily="34" charset="0"/>
              </a:rPr>
              <a:t>ROJETOS </a:t>
            </a:r>
            <a:r>
              <a:rPr spc="475" dirty="0">
                <a:latin typeface="Trebuchet MS" panose="020B0603020202020204" pitchFamily="34" charset="0"/>
              </a:rPr>
              <a:t>DE</a:t>
            </a:r>
            <a:r>
              <a:rPr spc="-335" dirty="0">
                <a:latin typeface="Trebuchet MS" panose="020B0603020202020204" pitchFamily="34" charset="0"/>
              </a:rPr>
              <a:t> </a:t>
            </a:r>
            <a:r>
              <a:rPr spc="405" dirty="0">
                <a:latin typeface="Trebuchet MS" panose="020B0603020202020204" pitchFamily="34" charset="0"/>
              </a:rPr>
              <a:t>DESTAQU</a:t>
            </a:r>
            <a:r>
              <a:rPr u="none" spc="405" dirty="0">
                <a:latin typeface="Trebuchet MS" panose="020B0603020202020204" pitchFamily="34" charset="0"/>
              </a:rPr>
              <a:t>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5643" y="1520818"/>
            <a:ext cx="11216640" cy="843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50" b="1" spc="240" dirty="0">
                <a:solidFill>
                  <a:srgbClr val="FFFFFF"/>
                </a:solidFill>
                <a:latin typeface="Trebuchet MS" panose="020B0603020202020204" pitchFamily="34" charset="0"/>
                <a:cs typeface="Calibri"/>
              </a:rPr>
              <a:t>Educacional</a:t>
            </a:r>
            <a:endParaRPr sz="6450" dirty="0">
              <a:latin typeface="Trebuchet MS" panose="020B0603020202020204" pitchFamily="34" charset="0"/>
              <a:cs typeface="Calibri"/>
            </a:endParaRPr>
          </a:p>
          <a:p>
            <a:pPr marL="12700" marR="5080" algn="just">
              <a:lnSpc>
                <a:spcPct val="114999"/>
              </a:lnSpc>
              <a:spcBef>
                <a:spcPts val="3300"/>
              </a:spcBef>
            </a:pPr>
            <a:r>
              <a:rPr sz="2500" spc="80" dirty="0">
                <a:solidFill>
                  <a:srgbClr val="FFFFFF"/>
                </a:solidFill>
                <a:latin typeface="Calibri"/>
                <a:cs typeface="Calibri"/>
              </a:rPr>
              <a:t>Área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responsável </a:t>
            </a:r>
            <a:r>
              <a:rPr sz="2500" spc="105" dirty="0">
                <a:solidFill>
                  <a:srgbClr val="FFFFFF"/>
                </a:solidFill>
                <a:latin typeface="Calibri"/>
                <a:cs typeface="Calibri"/>
              </a:rPr>
              <a:t>pela gestão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das 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Pesquisas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Nacionais, </a:t>
            </a:r>
            <a:r>
              <a:rPr sz="2500" spc="70" dirty="0">
                <a:solidFill>
                  <a:srgbClr val="FFFFFF"/>
                </a:solidFill>
                <a:latin typeface="Calibri"/>
                <a:cs typeface="Calibri"/>
              </a:rPr>
              <a:t>Produção </a:t>
            </a:r>
            <a:r>
              <a:rPr sz="2500" spc="90" dirty="0">
                <a:solidFill>
                  <a:srgbClr val="FFFFFF"/>
                </a:solidFill>
                <a:latin typeface="Calibri"/>
                <a:cs typeface="Calibri"/>
              </a:rPr>
              <a:t>Educacional,  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planejamento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120" dirty="0">
                <a:solidFill>
                  <a:srgbClr val="FFFFFF"/>
                </a:solidFill>
                <a:latin typeface="Calibri"/>
                <a:cs typeface="Calibri"/>
              </a:rPr>
              <a:t>execução </a:t>
            </a:r>
            <a:r>
              <a:rPr sz="2500" spc="80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2500" spc="60" dirty="0">
                <a:solidFill>
                  <a:srgbClr val="FFFFFF"/>
                </a:solidFill>
                <a:latin typeface="Calibri"/>
                <a:cs typeface="Calibri"/>
              </a:rPr>
              <a:t>Programa</a:t>
            </a:r>
            <a:r>
              <a:rPr sz="2500" spc="6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6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500" spc="100" dirty="0">
                <a:solidFill>
                  <a:srgbClr val="FFFFFF"/>
                </a:solidFill>
                <a:latin typeface="Calibri"/>
                <a:cs typeface="Calibri"/>
              </a:rPr>
              <a:t>Gratuidade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40" dirty="0">
                <a:solidFill>
                  <a:srgbClr val="FFFFFF"/>
                </a:solidFill>
                <a:latin typeface="Calibri"/>
                <a:cs typeface="Calibri"/>
              </a:rPr>
              <a:t>Estudos 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Prospectivos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Cenários,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fomentando,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base </a:t>
            </a:r>
            <a:r>
              <a:rPr sz="2500" spc="10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dados,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Departamento 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Nacional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os  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Departamentos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Regionais, </a:t>
            </a:r>
            <a:r>
              <a:rPr sz="2500" spc="2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fim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subsidiar</a:t>
            </a:r>
            <a:r>
              <a:rPr sz="2500" spc="6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2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500" spc="80" dirty="0">
                <a:solidFill>
                  <a:srgbClr val="FFFFFF"/>
                </a:solidFill>
                <a:latin typeface="Calibri"/>
                <a:cs typeface="Calibri"/>
              </a:rPr>
              <a:t>decisões  </a:t>
            </a:r>
            <a:r>
              <a:rPr sz="2500" spc="90" dirty="0">
                <a:solidFill>
                  <a:srgbClr val="FFFFFF"/>
                </a:solidFill>
                <a:latin typeface="Calibri"/>
                <a:cs typeface="Calibri"/>
              </a:rPr>
              <a:t>estratégicas</a:t>
            </a:r>
            <a:r>
              <a:rPr sz="25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institucionais.</a:t>
            </a:r>
            <a:endParaRPr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Calibri"/>
              <a:cs typeface="Calibri"/>
            </a:endParaRPr>
          </a:p>
          <a:p>
            <a:pPr marL="12700" marR="5080" algn="just">
              <a:lnSpc>
                <a:spcPct val="114999"/>
              </a:lnSpc>
            </a:pPr>
            <a:r>
              <a:rPr sz="2500" spc="-5" dirty="0">
                <a:solidFill>
                  <a:srgbClr val="FFFFFF"/>
                </a:solidFill>
                <a:latin typeface="Calibri"/>
                <a:cs typeface="Calibri"/>
              </a:rPr>
              <a:t>Promove </a:t>
            </a:r>
            <a:r>
              <a:rPr sz="2500" spc="50" dirty="0">
                <a:solidFill>
                  <a:srgbClr val="FFFFFF"/>
                </a:solidFill>
                <a:latin typeface="Calibri"/>
                <a:cs typeface="Calibri"/>
              </a:rPr>
              <a:t>análises,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sondagens, </a:t>
            </a:r>
            <a:r>
              <a:rPr sz="2500" spc="45" dirty="0">
                <a:solidFill>
                  <a:srgbClr val="FFFFFF"/>
                </a:solidFill>
                <a:latin typeface="Calibri"/>
                <a:cs typeface="Calibri"/>
              </a:rPr>
              <a:t>mapeamentos,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diagnósticos, </a:t>
            </a:r>
            <a:r>
              <a:rPr sz="2500" spc="60" dirty="0">
                <a:solidFill>
                  <a:srgbClr val="FFFFFF"/>
                </a:solidFill>
                <a:latin typeface="Calibri"/>
                <a:cs typeface="Calibri"/>
              </a:rPr>
              <a:t>pesquisas  </a:t>
            </a:r>
            <a:r>
              <a:rPr sz="2500" spc="5" dirty="0">
                <a:solidFill>
                  <a:srgbClr val="FFFFFF"/>
                </a:solidFill>
                <a:latin typeface="Calibri"/>
                <a:cs typeface="Calibri"/>
              </a:rPr>
              <a:t>ou 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projeções,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500" spc="95" dirty="0">
                <a:solidFill>
                  <a:srgbClr val="FFFFFF"/>
                </a:solidFill>
                <a:latin typeface="Calibri"/>
                <a:cs typeface="Calibri"/>
              </a:rPr>
              <a:t>acordo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2500" spc="12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500" spc="80" dirty="0">
                <a:solidFill>
                  <a:srgbClr val="FFFFFF"/>
                </a:solidFill>
                <a:latin typeface="Calibri"/>
                <a:cs typeface="Calibri"/>
              </a:rPr>
              <a:t>demandas </a:t>
            </a:r>
            <a:r>
              <a:rPr sz="2500" spc="20" dirty="0">
                <a:solidFill>
                  <a:srgbClr val="FFFFFF"/>
                </a:solidFill>
                <a:latin typeface="Calibri"/>
                <a:cs typeface="Calibri"/>
              </a:rPr>
              <a:t>institucionais, </a:t>
            </a:r>
            <a:r>
              <a:rPr sz="2500" spc="85" dirty="0">
                <a:solidFill>
                  <a:srgbClr val="FFFFFF"/>
                </a:solidFill>
                <a:latin typeface="Calibri"/>
                <a:cs typeface="Calibri"/>
              </a:rPr>
              <a:t>gerando </a:t>
            </a:r>
            <a:r>
              <a:rPr sz="2500" spc="60" dirty="0">
                <a:solidFill>
                  <a:srgbClr val="FFFFFF"/>
                </a:solidFill>
                <a:latin typeface="Calibri"/>
                <a:cs typeface="Calibri"/>
              </a:rPr>
              <a:t>informação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2500" spc="45" dirty="0">
                <a:solidFill>
                  <a:srgbClr val="FFFFFF"/>
                </a:solidFill>
                <a:latin typeface="Calibri"/>
                <a:cs typeface="Calibri"/>
              </a:rPr>
              <a:t>conhecimento </a:t>
            </a:r>
            <a:r>
              <a:rPr sz="2500" spc="40" dirty="0">
                <a:solidFill>
                  <a:srgbClr val="FFFFFF"/>
                </a:solidFill>
                <a:latin typeface="Calibri"/>
                <a:cs typeface="Calibri"/>
              </a:rPr>
              <a:t>sobre </a:t>
            </a:r>
            <a:r>
              <a:rPr sz="2500" spc="2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determinada </a:t>
            </a:r>
            <a:r>
              <a:rPr sz="2500" spc="70" dirty="0">
                <a:solidFill>
                  <a:srgbClr val="FFFFFF"/>
                </a:solidFill>
                <a:latin typeface="Calibri"/>
                <a:cs typeface="Calibri"/>
              </a:rPr>
              <a:t>temática,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destaque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estudos  </a:t>
            </a:r>
            <a:r>
              <a:rPr sz="2500" spc="90" dirty="0">
                <a:solidFill>
                  <a:srgbClr val="FFFFFF"/>
                </a:solidFill>
                <a:latin typeface="Calibri"/>
                <a:cs typeface="Calibri"/>
              </a:rPr>
              <a:t>específicos </a:t>
            </a:r>
            <a:r>
              <a:rPr sz="2500" spc="30" dirty="0">
                <a:solidFill>
                  <a:srgbClr val="FFFFFF"/>
                </a:solidFill>
                <a:latin typeface="Calibri"/>
                <a:cs typeface="Calibri"/>
              </a:rPr>
              <a:t>referente </a:t>
            </a:r>
            <a:r>
              <a:rPr sz="2500" spc="225" dirty="0">
                <a:solidFill>
                  <a:srgbClr val="FFFFFF"/>
                </a:solidFill>
                <a:latin typeface="Calibri"/>
                <a:cs typeface="Calibri"/>
              </a:rPr>
              <a:t>à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área </a:t>
            </a:r>
            <a:r>
              <a:rPr sz="2500" spc="60" dirty="0">
                <a:solidFill>
                  <a:srgbClr val="FFFFFF"/>
                </a:solidFill>
                <a:latin typeface="Calibri"/>
                <a:cs typeface="Calibri"/>
              </a:rPr>
              <a:t>finalística </a:t>
            </a:r>
            <a:r>
              <a:rPr sz="2500" spc="16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instituição.</a:t>
            </a:r>
            <a:endParaRPr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spc="9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100" dirty="0">
                <a:solidFill>
                  <a:srgbClr val="FFFFFF"/>
                </a:solidFill>
                <a:latin typeface="Calibri"/>
                <a:cs typeface="Calibri"/>
              </a:rPr>
              <a:t>gerência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tem </a:t>
            </a:r>
            <a:r>
              <a:rPr sz="2500" spc="2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25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Calibri"/>
                <a:cs typeface="Calibri"/>
              </a:rPr>
              <a:t>objetivos:</a:t>
            </a:r>
            <a:endParaRPr sz="2500" dirty="0">
              <a:latin typeface="Calibri"/>
              <a:cs typeface="Calibri"/>
            </a:endParaRPr>
          </a:p>
          <a:p>
            <a:pPr marL="702310" indent="-26225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702945" algn="l"/>
              </a:tabLst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Promover </a:t>
            </a:r>
            <a:r>
              <a:rPr sz="2500" spc="2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inteligência </a:t>
            </a:r>
            <a:r>
              <a:rPr sz="2500" spc="1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5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75" dirty="0">
                <a:solidFill>
                  <a:srgbClr val="FFFFFF"/>
                </a:solidFill>
                <a:latin typeface="Calibri"/>
                <a:cs typeface="Calibri"/>
              </a:rPr>
              <a:t>dados,</a:t>
            </a:r>
            <a:endParaRPr sz="2500" dirty="0">
              <a:latin typeface="Calibri"/>
              <a:cs typeface="Calibri"/>
            </a:endParaRPr>
          </a:p>
          <a:p>
            <a:pPr marL="806450" indent="-36639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807085" algn="l"/>
              </a:tabLst>
            </a:pPr>
            <a:r>
              <a:rPr sz="2500" spc="55" dirty="0">
                <a:solidFill>
                  <a:srgbClr val="FFFFFF"/>
                </a:solidFill>
                <a:latin typeface="Calibri"/>
                <a:cs typeface="Calibri"/>
              </a:rPr>
              <a:t>Prospectar </a:t>
            </a:r>
            <a:r>
              <a:rPr sz="2500" spc="100" dirty="0">
                <a:solidFill>
                  <a:srgbClr val="FFFFFF"/>
                </a:solidFill>
                <a:latin typeface="Calibri"/>
                <a:cs typeface="Calibri"/>
              </a:rPr>
              <a:t>dados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análises </a:t>
            </a:r>
            <a:r>
              <a:rPr sz="2500" spc="40" dirty="0">
                <a:solidFill>
                  <a:srgbClr val="FFFFFF"/>
                </a:solidFill>
                <a:latin typeface="Calibri"/>
                <a:cs typeface="Calibri"/>
              </a:rPr>
              <a:t>sobre Trabalho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125" dirty="0">
                <a:solidFill>
                  <a:srgbClr val="FFFFFF"/>
                </a:solidFill>
                <a:latin typeface="Calibri"/>
                <a:cs typeface="Calibri"/>
              </a:rPr>
              <a:t>Educação,</a:t>
            </a:r>
            <a:endParaRPr sz="2500" dirty="0">
              <a:latin typeface="Calibri"/>
              <a:cs typeface="Calibri"/>
            </a:endParaRPr>
          </a:p>
          <a:p>
            <a:pPr marL="776605" indent="-336550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777240" algn="l"/>
              </a:tabLst>
            </a:pPr>
            <a:r>
              <a:rPr sz="2500" spc="-15" dirty="0">
                <a:solidFill>
                  <a:srgbClr val="FFFFFF"/>
                </a:solidFill>
                <a:latin typeface="Calibri"/>
                <a:cs typeface="Calibri"/>
              </a:rPr>
              <a:t>Mostrar </a:t>
            </a:r>
            <a:r>
              <a:rPr sz="2500" spc="35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2500" spc="65" dirty="0">
                <a:solidFill>
                  <a:srgbClr val="FFFFFF"/>
                </a:solidFill>
                <a:latin typeface="Calibri"/>
                <a:cs typeface="Calibri"/>
              </a:rPr>
              <a:t>impactos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500" spc="22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500" spc="70" dirty="0">
                <a:solidFill>
                  <a:srgbClr val="FFFFFF"/>
                </a:solidFill>
                <a:latin typeface="Calibri"/>
                <a:cs typeface="Calibri"/>
              </a:rPr>
              <a:t>efetividade </a:t>
            </a:r>
            <a:r>
              <a:rPr sz="2500" spc="16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2500" spc="85" dirty="0">
                <a:solidFill>
                  <a:srgbClr val="FFFFFF"/>
                </a:solidFill>
                <a:latin typeface="Calibri"/>
                <a:cs typeface="Calibri"/>
              </a:rPr>
              <a:t>Formação</a:t>
            </a:r>
            <a:r>
              <a:rPr sz="25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20" dirty="0">
                <a:solidFill>
                  <a:srgbClr val="FFFFFF"/>
                </a:solidFill>
                <a:latin typeface="Calibri"/>
                <a:cs typeface="Calibri"/>
              </a:rPr>
              <a:t>Profissional,</a:t>
            </a:r>
            <a:endParaRPr sz="2500" dirty="0">
              <a:latin typeface="Calibri"/>
              <a:cs typeface="Calibri"/>
            </a:endParaRPr>
          </a:p>
          <a:p>
            <a:pPr marL="803275" indent="-363220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803910" algn="l"/>
              </a:tabLst>
            </a:pPr>
            <a:r>
              <a:rPr sz="2500" spc="60" dirty="0">
                <a:solidFill>
                  <a:srgbClr val="FFFFFF"/>
                </a:solidFill>
                <a:latin typeface="Calibri"/>
                <a:cs typeface="Calibri"/>
              </a:rPr>
              <a:t>Mapear Demandas, </a:t>
            </a:r>
            <a:r>
              <a:rPr sz="2500" spc="70" dirty="0">
                <a:solidFill>
                  <a:srgbClr val="FFFFFF"/>
                </a:solidFill>
                <a:latin typeface="Calibri"/>
                <a:cs typeface="Calibri"/>
              </a:rPr>
              <a:t>Inovação </a:t>
            </a:r>
            <a:r>
              <a:rPr sz="2500" spc="114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70" dirty="0">
                <a:solidFill>
                  <a:srgbClr val="FFFFFF"/>
                </a:solidFill>
                <a:latin typeface="Calibri"/>
                <a:cs typeface="Calibri"/>
              </a:rPr>
              <a:t>Tecnologia.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"/>
            <a:ext cx="6296296" cy="1028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35643" y="174204"/>
            <a:ext cx="10485557" cy="13753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465"/>
              </a:lnSpc>
              <a:spcBef>
                <a:spcPts val="125"/>
              </a:spcBef>
            </a:pPr>
            <a:r>
              <a:rPr sz="3400" b="0" u="none" spc="145" dirty="0">
                <a:latin typeface="Calibri"/>
                <a:cs typeface="Calibri"/>
              </a:rPr>
              <a:t>Gerência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7125"/>
              </a:lnSpc>
            </a:pPr>
            <a:r>
              <a:rPr sz="6450" u="none" spc="210" dirty="0">
                <a:latin typeface="Trebuchet MS" panose="020B0603020202020204" pitchFamily="34" charset="0"/>
              </a:rPr>
              <a:t>Prospecção </a:t>
            </a:r>
            <a:r>
              <a:rPr sz="6450" u="none" spc="85" dirty="0">
                <a:latin typeface="Trebuchet MS" panose="020B0603020202020204" pitchFamily="34" charset="0"/>
              </a:rPr>
              <a:t>e</a:t>
            </a:r>
            <a:r>
              <a:rPr sz="6450" u="none" spc="30" dirty="0">
                <a:latin typeface="Trebuchet MS" panose="020B0603020202020204" pitchFamily="34" charset="0"/>
              </a:rPr>
              <a:t> </a:t>
            </a:r>
            <a:r>
              <a:rPr sz="6450" u="none" spc="155" dirty="0">
                <a:latin typeface="Trebuchet MS" panose="020B0603020202020204" pitchFamily="34" charset="0"/>
              </a:rPr>
              <a:t>Avaliação</a:t>
            </a:r>
            <a:endParaRPr sz="645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7F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3624" y="2222492"/>
            <a:ext cx="4812030" cy="1153160"/>
          </a:xfrm>
          <a:custGeom>
            <a:avLst/>
            <a:gdLst/>
            <a:ahLst/>
            <a:cxnLst/>
            <a:rect l="l" t="t" r="r" b="b"/>
            <a:pathLst>
              <a:path w="4812030" h="1153160">
                <a:moveTo>
                  <a:pt x="4597626" y="1153011"/>
                </a:moveTo>
                <a:lnTo>
                  <a:pt x="217298" y="1153011"/>
                </a:lnTo>
                <a:lnTo>
                  <a:pt x="167560" y="1147257"/>
                </a:lnTo>
                <a:lnTo>
                  <a:pt x="121856" y="1130876"/>
                </a:lnTo>
                <a:lnTo>
                  <a:pt x="81504" y="1105186"/>
                </a:lnTo>
                <a:lnTo>
                  <a:pt x="47824" y="1071506"/>
                </a:lnTo>
                <a:lnTo>
                  <a:pt x="22134" y="1031154"/>
                </a:lnTo>
                <a:lnTo>
                  <a:pt x="5753" y="985450"/>
                </a:lnTo>
                <a:lnTo>
                  <a:pt x="0" y="935712"/>
                </a:lnTo>
                <a:lnTo>
                  <a:pt x="0" y="217297"/>
                </a:lnTo>
                <a:lnTo>
                  <a:pt x="5753" y="167559"/>
                </a:lnTo>
                <a:lnTo>
                  <a:pt x="22134" y="121855"/>
                </a:lnTo>
                <a:lnTo>
                  <a:pt x="47824" y="81504"/>
                </a:lnTo>
                <a:lnTo>
                  <a:pt x="81504" y="47823"/>
                </a:lnTo>
                <a:lnTo>
                  <a:pt x="121856" y="22133"/>
                </a:lnTo>
                <a:lnTo>
                  <a:pt x="167560" y="5752"/>
                </a:lnTo>
                <a:lnTo>
                  <a:pt x="217292" y="0"/>
                </a:lnTo>
                <a:lnTo>
                  <a:pt x="4597632" y="0"/>
                </a:lnTo>
                <a:lnTo>
                  <a:pt x="4647364" y="5752"/>
                </a:lnTo>
                <a:lnTo>
                  <a:pt x="4693068" y="22133"/>
                </a:lnTo>
                <a:lnTo>
                  <a:pt x="4733420" y="47823"/>
                </a:lnTo>
                <a:lnTo>
                  <a:pt x="4767100" y="81504"/>
                </a:lnTo>
                <a:lnTo>
                  <a:pt x="4792790" y="121855"/>
                </a:lnTo>
                <a:lnTo>
                  <a:pt x="4809171" y="167559"/>
                </a:lnTo>
                <a:lnTo>
                  <a:pt x="4811606" y="188610"/>
                </a:lnTo>
                <a:lnTo>
                  <a:pt x="4811606" y="964399"/>
                </a:lnTo>
                <a:lnTo>
                  <a:pt x="4792790" y="1031154"/>
                </a:lnTo>
                <a:lnTo>
                  <a:pt x="4767100" y="1071506"/>
                </a:lnTo>
                <a:lnTo>
                  <a:pt x="4733420" y="1105186"/>
                </a:lnTo>
                <a:lnTo>
                  <a:pt x="4693068" y="1130876"/>
                </a:lnTo>
                <a:lnTo>
                  <a:pt x="4647364" y="1147257"/>
                </a:lnTo>
                <a:lnTo>
                  <a:pt x="4597626" y="1153011"/>
                </a:lnTo>
                <a:close/>
              </a:path>
            </a:pathLst>
          </a:custGeom>
          <a:solidFill>
            <a:srgbClr val="CC9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34046" y="5812808"/>
            <a:ext cx="12983210" cy="0"/>
          </a:xfrm>
          <a:custGeom>
            <a:avLst/>
            <a:gdLst/>
            <a:ahLst/>
            <a:cxnLst/>
            <a:rect l="l" t="t" r="r" b="b"/>
            <a:pathLst>
              <a:path w="12983210">
                <a:moveTo>
                  <a:pt x="0" y="0"/>
                </a:moveTo>
                <a:lnTo>
                  <a:pt x="12982663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51038" y="3375551"/>
            <a:ext cx="0" cy="2439035"/>
          </a:xfrm>
          <a:custGeom>
            <a:avLst/>
            <a:gdLst/>
            <a:ahLst/>
            <a:cxnLst/>
            <a:rect l="l" t="t" r="r" b="b"/>
            <a:pathLst>
              <a:path h="2439035">
                <a:moveTo>
                  <a:pt x="0" y="0"/>
                </a:moveTo>
                <a:lnTo>
                  <a:pt x="0" y="2438496"/>
                </a:lnTo>
              </a:path>
            </a:pathLst>
          </a:custGeom>
          <a:ln w="190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86824" y="2355922"/>
            <a:ext cx="3728720" cy="72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10"/>
              </a:lnSpc>
              <a:spcBef>
                <a:spcPts val="100"/>
              </a:spcBef>
            </a:pPr>
            <a:r>
              <a:rPr sz="2350" spc="-35" dirty="0">
                <a:latin typeface="Lucida Sans Unicode"/>
                <a:cs typeface="Lucida Sans Unicode"/>
              </a:rPr>
              <a:t>Diretoria</a:t>
            </a:r>
            <a:endParaRPr sz="2350">
              <a:latin typeface="Lucida Sans Unicode"/>
              <a:cs typeface="Lucida Sans Unicode"/>
            </a:endParaRPr>
          </a:p>
          <a:p>
            <a:pPr algn="ctr">
              <a:lnSpc>
                <a:spcPts val="2690"/>
              </a:lnSpc>
            </a:pPr>
            <a:r>
              <a:rPr sz="2250" spc="40" dirty="0">
                <a:latin typeface="Lucida Sans Unicode"/>
                <a:cs typeface="Lucida Sans Unicode"/>
              </a:rPr>
              <a:t>EDUCAÇÃO</a:t>
            </a:r>
            <a:r>
              <a:rPr sz="2250" spc="-25" dirty="0">
                <a:latin typeface="Lucida Sans Unicode"/>
                <a:cs typeface="Lucida Sans Unicode"/>
              </a:rPr>
              <a:t> </a:t>
            </a:r>
            <a:r>
              <a:rPr sz="2250" spc="10" dirty="0">
                <a:latin typeface="Lucida Sans Unicode"/>
                <a:cs typeface="Lucida Sans Unicode"/>
              </a:rPr>
              <a:t>PROFISSIONAL</a:t>
            </a:r>
            <a:endParaRPr sz="22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13316" y="6256128"/>
            <a:ext cx="2773045" cy="1519555"/>
          </a:xfrm>
          <a:custGeom>
            <a:avLst/>
            <a:gdLst/>
            <a:ahLst/>
            <a:cxnLst/>
            <a:rect l="l" t="t" r="r" b="b"/>
            <a:pathLst>
              <a:path w="2773045" h="1519554">
                <a:moveTo>
                  <a:pt x="2590862" y="1519184"/>
                </a:moveTo>
                <a:lnTo>
                  <a:pt x="191337" y="1519184"/>
                </a:lnTo>
                <a:lnTo>
                  <a:pt x="147541" y="1514118"/>
                </a:lnTo>
                <a:lnTo>
                  <a:pt x="107297" y="1499694"/>
                </a:lnTo>
                <a:lnTo>
                  <a:pt x="71767" y="1477074"/>
                </a:lnTo>
                <a:lnTo>
                  <a:pt x="42110" y="1447417"/>
                </a:lnTo>
                <a:lnTo>
                  <a:pt x="19490" y="1411887"/>
                </a:lnTo>
                <a:lnTo>
                  <a:pt x="5066" y="1371643"/>
                </a:lnTo>
                <a:lnTo>
                  <a:pt x="0" y="1327847"/>
                </a:lnTo>
                <a:lnTo>
                  <a:pt x="0" y="191337"/>
                </a:lnTo>
                <a:lnTo>
                  <a:pt x="5066" y="147542"/>
                </a:lnTo>
                <a:lnTo>
                  <a:pt x="19490" y="107298"/>
                </a:lnTo>
                <a:lnTo>
                  <a:pt x="42110" y="71767"/>
                </a:lnTo>
                <a:lnTo>
                  <a:pt x="71767" y="42110"/>
                </a:lnTo>
                <a:lnTo>
                  <a:pt x="107297" y="19490"/>
                </a:lnTo>
                <a:lnTo>
                  <a:pt x="147541" y="5066"/>
                </a:lnTo>
                <a:lnTo>
                  <a:pt x="191337" y="0"/>
                </a:lnTo>
                <a:lnTo>
                  <a:pt x="2590862" y="0"/>
                </a:lnTo>
                <a:lnTo>
                  <a:pt x="2634657" y="5066"/>
                </a:lnTo>
                <a:lnTo>
                  <a:pt x="2674901" y="19490"/>
                </a:lnTo>
                <a:lnTo>
                  <a:pt x="2710432" y="42110"/>
                </a:lnTo>
                <a:lnTo>
                  <a:pt x="2740088" y="71767"/>
                </a:lnTo>
                <a:lnTo>
                  <a:pt x="2762709" y="107298"/>
                </a:lnTo>
                <a:lnTo>
                  <a:pt x="2772442" y="134455"/>
                </a:lnTo>
                <a:lnTo>
                  <a:pt x="2772442" y="1384730"/>
                </a:lnTo>
                <a:lnTo>
                  <a:pt x="2740088" y="1447417"/>
                </a:lnTo>
                <a:lnTo>
                  <a:pt x="2710432" y="1477074"/>
                </a:lnTo>
                <a:lnTo>
                  <a:pt x="2674901" y="1499694"/>
                </a:lnTo>
                <a:lnTo>
                  <a:pt x="2634657" y="1514118"/>
                </a:lnTo>
                <a:lnTo>
                  <a:pt x="2590862" y="1519184"/>
                </a:lnTo>
                <a:close/>
              </a:path>
            </a:pathLst>
          </a:custGeom>
          <a:solidFill>
            <a:srgbClr val="F5B4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26981" y="6256128"/>
            <a:ext cx="2773045" cy="1519555"/>
          </a:xfrm>
          <a:custGeom>
            <a:avLst/>
            <a:gdLst/>
            <a:ahLst/>
            <a:cxnLst/>
            <a:rect l="l" t="t" r="r" b="b"/>
            <a:pathLst>
              <a:path w="2773045" h="1519554">
                <a:moveTo>
                  <a:pt x="2590862" y="1519184"/>
                </a:moveTo>
                <a:lnTo>
                  <a:pt x="191337" y="1519184"/>
                </a:lnTo>
                <a:lnTo>
                  <a:pt x="147541" y="1514118"/>
                </a:lnTo>
                <a:lnTo>
                  <a:pt x="107297" y="1499694"/>
                </a:lnTo>
                <a:lnTo>
                  <a:pt x="71767" y="1477074"/>
                </a:lnTo>
                <a:lnTo>
                  <a:pt x="42110" y="1447417"/>
                </a:lnTo>
                <a:lnTo>
                  <a:pt x="19490" y="1411887"/>
                </a:lnTo>
                <a:lnTo>
                  <a:pt x="5066" y="1371643"/>
                </a:lnTo>
                <a:lnTo>
                  <a:pt x="0" y="1327847"/>
                </a:lnTo>
                <a:lnTo>
                  <a:pt x="0" y="191337"/>
                </a:lnTo>
                <a:lnTo>
                  <a:pt x="5066" y="147542"/>
                </a:lnTo>
                <a:lnTo>
                  <a:pt x="19490" y="107298"/>
                </a:lnTo>
                <a:lnTo>
                  <a:pt x="42110" y="71767"/>
                </a:lnTo>
                <a:lnTo>
                  <a:pt x="71767" y="42110"/>
                </a:lnTo>
                <a:lnTo>
                  <a:pt x="107297" y="19490"/>
                </a:lnTo>
                <a:lnTo>
                  <a:pt x="147541" y="5066"/>
                </a:lnTo>
                <a:lnTo>
                  <a:pt x="191337" y="0"/>
                </a:lnTo>
                <a:lnTo>
                  <a:pt x="2590862" y="0"/>
                </a:lnTo>
                <a:lnTo>
                  <a:pt x="2634657" y="5066"/>
                </a:lnTo>
                <a:lnTo>
                  <a:pt x="2674901" y="19490"/>
                </a:lnTo>
                <a:lnTo>
                  <a:pt x="2710432" y="42110"/>
                </a:lnTo>
                <a:lnTo>
                  <a:pt x="2740088" y="71767"/>
                </a:lnTo>
                <a:lnTo>
                  <a:pt x="2762709" y="107298"/>
                </a:lnTo>
                <a:lnTo>
                  <a:pt x="2772443" y="134455"/>
                </a:lnTo>
                <a:lnTo>
                  <a:pt x="2772443" y="1384729"/>
                </a:lnTo>
                <a:lnTo>
                  <a:pt x="2740088" y="1447417"/>
                </a:lnTo>
                <a:lnTo>
                  <a:pt x="2710432" y="1477074"/>
                </a:lnTo>
                <a:lnTo>
                  <a:pt x="2674901" y="1499694"/>
                </a:lnTo>
                <a:lnTo>
                  <a:pt x="2634657" y="1514118"/>
                </a:lnTo>
                <a:lnTo>
                  <a:pt x="2590862" y="1519184"/>
                </a:lnTo>
                <a:close/>
              </a:path>
            </a:pathLst>
          </a:custGeom>
          <a:solidFill>
            <a:srgbClr val="F5B4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22401" y="6256128"/>
            <a:ext cx="2773045" cy="1519555"/>
          </a:xfrm>
          <a:custGeom>
            <a:avLst/>
            <a:gdLst/>
            <a:ahLst/>
            <a:cxnLst/>
            <a:rect l="l" t="t" r="r" b="b"/>
            <a:pathLst>
              <a:path w="2773045" h="1519554">
                <a:moveTo>
                  <a:pt x="2590862" y="1519184"/>
                </a:moveTo>
                <a:lnTo>
                  <a:pt x="191337" y="1519184"/>
                </a:lnTo>
                <a:lnTo>
                  <a:pt x="147542" y="1514118"/>
                </a:lnTo>
                <a:lnTo>
                  <a:pt x="107298" y="1499694"/>
                </a:lnTo>
                <a:lnTo>
                  <a:pt x="71767" y="1477074"/>
                </a:lnTo>
                <a:lnTo>
                  <a:pt x="42110" y="1447417"/>
                </a:lnTo>
                <a:lnTo>
                  <a:pt x="19490" y="1411887"/>
                </a:lnTo>
                <a:lnTo>
                  <a:pt x="5066" y="1371643"/>
                </a:lnTo>
                <a:lnTo>
                  <a:pt x="0" y="1327847"/>
                </a:lnTo>
                <a:lnTo>
                  <a:pt x="0" y="191337"/>
                </a:lnTo>
                <a:lnTo>
                  <a:pt x="5066" y="147542"/>
                </a:lnTo>
                <a:lnTo>
                  <a:pt x="19490" y="107298"/>
                </a:lnTo>
                <a:lnTo>
                  <a:pt x="42110" y="71767"/>
                </a:lnTo>
                <a:lnTo>
                  <a:pt x="71767" y="42110"/>
                </a:lnTo>
                <a:lnTo>
                  <a:pt x="107298" y="19490"/>
                </a:lnTo>
                <a:lnTo>
                  <a:pt x="147542" y="5066"/>
                </a:lnTo>
                <a:lnTo>
                  <a:pt x="191337" y="0"/>
                </a:lnTo>
                <a:lnTo>
                  <a:pt x="2590862" y="0"/>
                </a:lnTo>
                <a:lnTo>
                  <a:pt x="2634657" y="5066"/>
                </a:lnTo>
                <a:lnTo>
                  <a:pt x="2674901" y="19490"/>
                </a:lnTo>
                <a:lnTo>
                  <a:pt x="2710432" y="42110"/>
                </a:lnTo>
                <a:lnTo>
                  <a:pt x="2740089" y="71767"/>
                </a:lnTo>
                <a:lnTo>
                  <a:pt x="2762709" y="107298"/>
                </a:lnTo>
                <a:lnTo>
                  <a:pt x="2772442" y="134452"/>
                </a:lnTo>
                <a:lnTo>
                  <a:pt x="2772442" y="1384733"/>
                </a:lnTo>
                <a:lnTo>
                  <a:pt x="2740089" y="1447417"/>
                </a:lnTo>
                <a:lnTo>
                  <a:pt x="2710432" y="1477074"/>
                </a:lnTo>
                <a:lnTo>
                  <a:pt x="2674901" y="1499694"/>
                </a:lnTo>
                <a:lnTo>
                  <a:pt x="2634657" y="1514118"/>
                </a:lnTo>
                <a:lnTo>
                  <a:pt x="2590862" y="1519184"/>
                </a:lnTo>
                <a:close/>
              </a:path>
            </a:pathLst>
          </a:custGeom>
          <a:solidFill>
            <a:srgbClr val="F5B4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62833" y="6256128"/>
            <a:ext cx="2773045" cy="1519555"/>
          </a:xfrm>
          <a:custGeom>
            <a:avLst/>
            <a:gdLst/>
            <a:ahLst/>
            <a:cxnLst/>
            <a:rect l="l" t="t" r="r" b="b"/>
            <a:pathLst>
              <a:path w="2773044" h="1519554">
                <a:moveTo>
                  <a:pt x="2590862" y="1519184"/>
                </a:moveTo>
                <a:lnTo>
                  <a:pt x="191337" y="1519184"/>
                </a:lnTo>
                <a:lnTo>
                  <a:pt x="147542" y="1514118"/>
                </a:lnTo>
                <a:lnTo>
                  <a:pt x="107298" y="1499694"/>
                </a:lnTo>
                <a:lnTo>
                  <a:pt x="71767" y="1477074"/>
                </a:lnTo>
                <a:lnTo>
                  <a:pt x="42110" y="1447417"/>
                </a:lnTo>
                <a:lnTo>
                  <a:pt x="19490" y="1411887"/>
                </a:lnTo>
                <a:lnTo>
                  <a:pt x="5066" y="1371643"/>
                </a:lnTo>
                <a:lnTo>
                  <a:pt x="0" y="1327847"/>
                </a:lnTo>
                <a:lnTo>
                  <a:pt x="0" y="191337"/>
                </a:lnTo>
                <a:lnTo>
                  <a:pt x="5066" y="147542"/>
                </a:lnTo>
                <a:lnTo>
                  <a:pt x="19490" y="107298"/>
                </a:lnTo>
                <a:lnTo>
                  <a:pt x="42110" y="71767"/>
                </a:lnTo>
                <a:lnTo>
                  <a:pt x="71767" y="42110"/>
                </a:lnTo>
                <a:lnTo>
                  <a:pt x="107298" y="19490"/>
                </a:lnTo>
                <a:lnTo>
                  <a:pt x="147542" y="5066"/>
                </a:lnTo>
                <a:lnTo>
                  <a:pt x="191337" y="0"/>
                </a:lnTo>
                <a:lnTo>
                  <a:pt x="2590862" y="0"/>
                </a:lnTo>
                <a:lnTo>
                  <a:pt x="2634657" y="5066"/>
                </a:lnTo>
                <a:lnTo>
                  <a:pt x="2674901" y="19490"/>
                </a:lnTo>
                <a:lnTo>
                  <a:pt x="2710432" y="42110"/>
                </a:lnTo>
                <a:lnTo>
                  <a:pt x="2740089" y="71767"/>
                </a:lnTo>
                <a:lnTo>
                  <a:pt x="2762709" y="107298"/>
                </a:lnTo>
                <a:lnTo>
                  <a:pt x="2772442" y="134452"/>
                </a:lnTo>
                <a:lnTo>
                  <a:pt x="2772442" y="1384733"/>
                </a:lnTo>
                <a:lnTo>
                  <a:pt x="2740089" y="1447417"/>
                </a:lnTo>
                <a:lnTo>
                  <a:pt x="2710432" y="1477074"/>
                </a:lnTo>
                <a:lnTo>
                  <a:pt x="2674901" y="1499694"/>
                </a:lnTo>
                <a:lnTo>
                  <a:pt x="2634657" y="1514118"/>
                </a:lnTo>
                <a:lnTo>
                  <a:pt x="2590862" y="1519184"/>
                </a:lnTo>
                <a:close/>
              </a:path>
            </a:pathLst>
          </a:custGeom>
          <a:solidFill>
            <a:srgbClr val="F5B4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321888" y="6256128"/>
            <a:ext cx="2773045" cy="1519555"/>
          </a:xfrm>
          <a:custGeom>
            <a:avLst/>
            <a:gdLst/>
            <a:ahLst/>
            <a:cxnLst/>
            <a:rect l="l" t="t" r="r" b="b"/>
            <a:pathLst>
              <a:path w="2773044" h="1519554">
                <a:moveTo>
                  <a:pt x="2590862" y="1519184"/>
                </a:moveTo>
                <a:lnTo>
                  <a:pt x="191337" y="1519184"/>
                </a:lnTo>
                <a:lnTo>
                  <a:pt x="147542" y="1514118"/>
                </a:lnTo>
                <a:lnTo>
                  <a:pt x="107298" y="1499694"/>
                </a:lnTo>
                <a:lnTo>
                  <a:pt x="71767" y="1477074"/>
                </a:lnTo>
                <a:lnTo>
                  <a:pt x="42110" y="1447417"/>
                </a:lnTo>
                <a:lnTo>
                  <a:pt x="19490" y="1411887"/>
                </a:lnTo>
                <a:lnTo>
                  <a:pt x="5066" y="1371643"/>
                </a:lnTo>
                <a:lnTo>
                  <a:pt x="0" y="1327847"/>
                </a:lnTo>
                <a:lnTo>
                  <a:pt x="0" y="191337"/>
                </a:lnTo>
                <a:lnTo>
                  <a:pt x="5066" y="147542"/>
                </a:lnTo>
                <a:lnTo>
                  <a:pt x="19490" y="107298"/>
                </a:lnTo>
                <a:lnTo>
                  <a:pt x="42110" y="71767"/>
                </a:lnTo>
                <a:lnTo>
                  <a:pt x="71767" y="42110"/>
                </a:lnTo>
                <a:lnTo>
                  <a:pt x="107298" y="19490"/>
                </a:lnTo>
                <a:lnTo>
                  <a:pt x="147542" y="5066"/>
                </a:lnTo>
                <a:lnTo>
                  <a:pt x="191337" y="0"/>
                </a:lnTo>
                <a:lnTo>
                  <a:pt x="2590862" y="0"/>
                </a:lnTo>
                <a:lnTo>
                  <a:pt x="2634658" y="5066"/>
                </a:lnTo>
                <a:lnTo>
                  <a:pt x="2674901" y="19490"/>
                </a:lnTo>
                <a:lnTo>
                  <a:pt x="2710432" y="42110"/>
                </a:lnTo>
                <a:lnTo>
                  <a:pt x="2740088" y="71767"/>
                </a:lnTo>
                <a:lnTo>
                  <a:pt x="2762709" y="107298"/>
                </a:lnTo>
                <a:lnTo>
                  <a:pt x="2772441" y="134452"/>
                </a:lnTo>
                <a:lnTo>
                  <a:pt x="2772441" y="1384732"/>
                </a:lnTo>
                <a:lnTo>
                  <a:pt x="2740088" y="1447417"/>
                </a:lnTo>
                <a:lnTo>
                  <a:pt x="2710432" y="1477074"/>
                </a:lnTo>
                <a:lnTo>
                  <a:pt x="2674901" y="1499694"/>
                </a:lnTo>
                <a:lnTo>
                  <a:pt x="2634658" y="1514118"/>
                </a:lnTo>
                <a:lnTo>
                  <a:pt x="2590862" y="1519184"/>
                </a:lnTo>
                <a:close/>
              </a:path>
            </a:pathLst>
          </a:custGeom>
          <a:solidFill>
            <a:srgbClr val="F5B4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432261" y="6335871"/>
            <a:ext cx="2226945" cy="1334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70485" algn="ctr">
              <a:lnSpc>
                <a:spcPts val="2140"/>
              </a:lnSpc>
              <a:spcBef>
                <a:spcPts val="110"/>
              </a:spcBef>
            </a:pPr>
            <a:r>
              <a:rPr sz="1800" spc="5" dirty="0">
                <a:latin typeface="Lucida Sans Unicode"/>
                <a:cs typeface="Lucida Sans Unicode"/>
              </a:rPr>
              <a:t>Gerência</a:t>
            </a:r>
            <a:endParaRPr sz="1800" dirty="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2710"/>
              </a:lnSpc>
              <a:spcBef>
                <a:spcPts val="110"/>
              </a:spcBef>
            </a:pPr>
            <a:r>
              <a:rPr sz="2300" b="1" spc="-55" dirty="0">
                <a:latin typeface="Lucida Sans"/>
                <a:cs typeface="Lucida Sans"/>
              </a:rPr>
              <a:t>PROSPECÇÃO</a:t>
            </a:r>
            <a:r>
              <a:rPr sz="2300" b="1" spc="-95" dirty="0">
                <a:latin typeface="Lucida Sans"/>
                <a:cs typeface="Lucida Sans"/>
              </a:rPr>
              <a:t> </a:t>
            </a:r>
            <a:r>
              <a:rPr sz="2300" b="1" spc="-100" dirty="0">
                <a:latin typeface="Lucida Sans"/>
                <a:cs typeface="Lucida Sans"/>
              </a:rPr>
              <a:t>E </a:t>
            </a:r>
            <a:r>
              <a:rPr sz="2300" b="1" spc="-55" dirty="0">
                <a:latin typeface="Lucida Sans"/>
                <a:cs typeface="Lucida Sans"/>
              </a:rPr>
              <a:t> </a:t>
            </a:r>
            <a:r>
              <a:rPr sz="2300" b="1" spc="-15" dirty="0">
                <a:latin typeface="Lucida Sans"/>
                <a:cs typeface="Lucida Sans"/>
              </a:rPr>
              <a:t>AVALIAÇÃO  </a:t>
            </a:r>
            <a:r>
              <a:rPr sz="2300" b="1" spc="-105" dirty="0">
                <a:latin typeface="Lucida Sans"/>
                <a:cs typeface="Lucida Sans"/>
              </a:rPr>
              <a:t>EDUCACIONAL</a:t>
            </a:r>
            <a:endParaRPr sz="2300" dirty="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40218" y="6311071"/>
            <a:ext cx="2137410" cy="10744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380"/>
              </a:spcBef>
            </a:pPr>
            <a:r>
              <a:rPr sz="1800" spc="5" dirty="0">
                <a:latin typeface="Lucida Sans Unicode"/>
                <a:cs typeface="Lucida Sans Unicode"/>
              </a:rPr>
              <a:t>Gerência</a:t>
            </a:r>
            <a:endParaRPr sz="1800" dirty="0">
              <a:latin typeface="Lucida Sans Unicode"/>
              <a:cs typeface="Lucida Sans Unicode"/>
            </a:endParaRPr>
          </a:p>
          <a:p>
            <a:pPr marL="12700" marR="5080" indent="236854">
              <a:lnSpc>
                <a:spcPts val="2710"/>
              </a:lnSpc>
              <a:spcBef>
                <a:spcPts val="480"/>
              </a:spcBef>
            </a:pPr>
            <a:r>
              <a:rPr sz="2300" b="1" spc="-75" dirty="0">
                <a:latin typeface="Lucida Sans"/>
                <a:cs typeface="Lucida Sans"/>
              </a:rPr>
              <a:t>EDUCAÇÃO  </a:t>
            </a:r>
            <a:r>
              <a:rPr sz="2300" b="1" spc="-80" dirty="0">
                <a:latin typeface="Lucida Sans"/>
                <a:cs typeface="Lucida Sans"/>
              </a:rPr>
              <a:t>C</a:t>
            </a:r>
            <a:r>
              <a:rPr sz="2300" b="1" spc="-70" dirty="0">
                <a:latin typeface="Lucida Sans"/>
                <a:cs typeface="Lucida Sans"/>
              </a:rPr>
              <a:t>O</a:t>
            </a:r>
            <a:r>
              <a:rPr sz="2300" b="1" spc="-150" dirty="0">
                <a:latin typeface="Lucida Sans"/>
                <a:cs typeface="Lucida Sans"/>
              </a:rPr>
              <a:t>R</a:t>
            </a:r>
            <a:r>
              <a:rPr sz="2300" b="1" spc="-10" dirty="0">
                <a:latin typeface="Lucida Sans"/>
                <a:cs typeface="Lucida Sans"/>
              </a:rPr>
              <a:t>P</a:t>
            </a:r>
            <a:r>
              <a:rPr sz="2300" b="1" spc="-70" dirty="0">
                <a:latin typeface="Lucida Sans"/>
                <a:cs typeface="Lucida Sans"/>
              </a:rPr>
              <a:t>O</a:t>
            </a:r>
            <a:r>
              <a:rPr sz="2300" b="1" spc="-150" dirty="0">
                <a:latin typeface="Lucida Sans"/>
                <a:cs typeface="Lucida Sans"/>
              </a:rPr>
              <a:t>R</a:t>
            </a:r>
            <a:r>
              <a:rPr sz="2300" b="1" spc="45" dirty="0">
                <a:latin typeface="Lucida Sans"/>
                <a:cs typeface="Lucida Sans"/>
              </a:rPr>
              <a:t>A</a:t>
            </a:r>
            <a:r>
              <a:rPr sz="2300" b="1" spc="-265" dirty="0">
                <a:latin typeface="Lucida Sans"/>
                <a:cs typeface="Lucida Sans"/>
              </a:rPr>
              <a:t>T</a:t>
            </a:r>
            <a:r>
              <a:rPr sz="2300" b="1" spc="-210" dirty="0">
                <a:latin typeface="Lucida Sans"/>
                <a:cs typeface="Lucida Sans"/>
              </a:rPr>
              <a:t>I</a:t>
            </a:r>
            <a:r>
              <a:rPr sz="2300" b="1" spc="130" dirty="0">
                <a:latin typeface="Lucida Sans"/>
                <a:cs typeface="Lucida Sans"/>
              </a:rPr>
              <a:t>V</a:t>
            </a:r>
            <a:r>
              <a:rPr sz="2300" b="1" spc="80" dirty="0">
                <a:latin typeface="Lucida Sans"/>
                <a:cs typeface="Lucida Sans"/>
              </a:rPr>
              <a:t>A</a:t>
            </a:r>
            <a:endParaRPr sz="2300" dirty="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7740" y="6311071"/>
            <a:ext cx="2281555" cy="1334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71120" algn="ctr">
              <a:lnSpc>
                <a:spcPts val="2140"/>
              </a:lnSpc>
              <a:spcBef>
                <a:spcPts val="110"/>
              </a:spcBef>
            </a:pPr>
            <a:r>
              <a:rPr sz="1800" spc="5" dirty="0">
                <a:latin typeface="Lucida Sans Unicode"/>
                <a:cs typeface="Lucida Sans Unicode"/>
              </a:rPr>
              <a:t>Gerência</a:t>
            </a:r>
            <a:endParaRPr sz="1800" dirty="0">
              <a:latin typeface="Lucida Sans Unicode"/>
              <a:cs typeface="Lucida Sans Unicode"/>
            </a:endParaRPr>
          </a:p>
          <a:p>
            <a:pPr marL="12065" marR="5080" algn="ctr">
              <a:lnSpc>
                <a:spcPts val="2710"/>
              </a:lnSpc>
              <a:spcBef>
                <a:spcPts val="110"/>
              </a:spcBef>
            </a:pPr>
            <a:r>
              <a:rPr sz="2300" b="1" spc="-114" dirty="0">
                <a:latin typeface="Lucida Sans"/>
                <a:cs typeface="Lucida Sans"/>
              </a:rPr>
              <a:t>TECNOLOGIAS</a:t>
            </a:r>
            <a:r>
              <a:rPr sz="2300" b="1" spc="-75" dirty="0">
                <a:latin typeface="Lucida Sans"/>
                <a:cs typeface="Lucida Sans"/>
              </a:rPr>
              <a:t> </a:t>
            </a:r>
            <a:r>
              <a:rPr sz="2300" b="1" spc="-100" dirty="0">
                <a:latin typeface="Lucida Sans"/>
                <a:cs typeface="Lucida Sans"/>
              </a:rPr>
              <a:t>E </a:t>
            </a:r>
            <a:r>
              <a:rPr sz="2300" b="1" spc="-55" dirty="0">
                <a:latin typeface="Lucida Sans"/>
                <a:cs typeface="Lucida Sans"/>
              </a:rPr>
              <a:t> </a:t>
            </a:r>
            <a:r>
              <a:rPr sz="2300" b="1" spc="-130" dirty="0">
                <a:latin typeface="Lucida Sans"/>
                <a:cs typeface="Lucida Sans"/>
              </a:rPr>
              <a:t>DESENHOS  </a:t>
            </a:r>
            <a:r>
              <a:rPr sz="2300" b="1" spc="-105" dirty="0">
                <a:latin typeface="Lucida Sans"/>
                <a:cs typeface="Lucida Sans"/>
              </a:rPr>
              <a:t>EDUCACIONAIS</a:t>
            </a:r>
            <a:endParaRPr sz="2300" dirty="0">
              <a:latin typeface="Lucida Sans"/>
              <a:cs typeface="Lucida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595846" y="6335871"/>
            <a:ext cx="2242820" cy="10744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71120" algn="ctr">
              <a:lnSpc>
                <a:spcPct val="100000"/>
              </a:lnSpc>
              <a:spcBef>
                <a:spcPts val="380"/>
              </a:spcBef>
            </a:pPr>
            <a:r>
              <a:rPr sz="1800" spc="5" dirty="0">
                <a:latin typeface="Lucida Sans Unicode"/>
                <a:cs typeface="Lucida Sans Unicode"/>
              </a:rPr>
              <a:t>Gerência</a:t>
            </a:r>
            <a:endParaRPr sz="1800" dirty="0">
              <a:latin typeface="Lucida Sans Unicode"/>
              <a:cs typeface="Lucida Sans Unicode"/>
            </a:endParaRPr>
          </a:p>
          <a:p>
            <a:pPr marL="12065" marR="5080" indent="-635" algn="ctr">
              <a:lnSpc>
                <a:spcPts val="2710"/>
              </a:lnSpc>
              <a:spcBef>
                <a:spcPts val="480"/>
              </a:spcBef>
            </a:pPr>
            <a:r>
              <a:rPr sz="2300" b="1" spc="-140" dirty="0">
                <a:latin typeface="Lucida Sans"/>
                <a:cs typeface="Lucida Sans"/>
              </a:rPr>
              <a:t>MARKETING </a:t>
            </a:r>
            <a:r>
              <a:rPr sz="2300" b="1" spc="-100" dirty="0">
                <a:latin typeface="Lucida Sans"/>
                <a:cs typeface="Lucida Sans"/>
              </a:rPr>
              <a:t>E  </a:t>
            </a:r>
            <a:r>
              <a:rPr sz="2300" b="1" spc="-80" dirty="0">
                <a:latin typeface="Lucida Sans"/>
                <a:cs typeface="Lucida Sans"/>
              </a:rPr>
              <a:t>C</a:t>
            </a:r>
            <a:r>
              <a:rPr sz="2300" b="1" spc="-70" dirty="0">
                <a:latin typeface="Lucida Sans"/>
                <a:cs typeface="Lucida Sans"/>
              </a:rPr>
              <a:t>O</a:t>
            </a:r>
            <a:r>
              <a:rPr sz="2300" b="1" spc="-204" dirty="0">
                <a:latin typeface="Lucida Sans"/>
                <a:cs typeface="Lucida Sans"/>
              </a:rPr>
              <a:t>M</a:t>
            </a:r>
            <a:r>
              <a:rPr sz="2300" b="1" spc="-95" dirty="0">
                <a:latin typeface="Lucida Sans"/>
                <a:cs typeface="Lucida Sans"/>
              </a:rPr>
              <a:t>U</a:t>
            </a:r>
            <a:r>
              <a:rPr sz="2300" b="1" spc="-204" dirty="0">
                <a:latin typeface="Lucida Sans"/>
                <a:cs typeface="Lucida Sans"/>
              </a:rPr>
              <a:t>N</a:t>
            </a:r>
            <a:r>
              <a:rPr sz="2300" b="1" spc="-210" dirty="0">
                <a:latin typeface="Lucida Sans"/>
                <a:cs typeface="Lucida Sans"/>
              </a:rPr>
              <a:t>I</a:t>
            </a:r>
            <a:r>
              <a:rPr sz="2300" b="1" spc="-80" dirty="0">
                <a:latin typeface="Lucida Sans"/>
                <a:cs typeface="Lucida Sans"/>
              </a:rPr>
              <a:t>C</a:t>
            </a:r>
            <a:r>
              <a:rPr sz="2300" b="1" spc="45" dirty="0">
                <a:latin typeface="Lucida Sans"/>
                <a:cs typeface="Lucida Sans"/>
              </a:rPr>
              <a:t>A</a:t>
            </a:r>
            <a:r>
              <a:rPr sz="2300" b="1" spc="-80" dirty="0">
                <a:latin typeface="Lucida Sans"/>
                <a:cs typeface="Lucida Sans"/>
              </a:rPr>
              <a:t>Ç</a:t>
            </a:r>
            <a:r>
              <a:rPr sz="2300" b="1" spc="45" dirty="0">
                <a:latin typeface="Lucida Sans"/>
                <a:cs typeface="Lucida Sans"/>
              </a:rPr>
              <a:t>Ã</a:t>
            </a:r>
            <a:r>
              <a:rPr sz="2300" b="1" spc="-35" dirty="0">
                <a:latin typeface="Lucida Sans"/>
                <a:cs typeface="Lucida Sans"/>
              </a:rPr>
              <a:t>O</a:t>
            </a:r>
            <a:endParaRPr sz="2300" dirty="0">
              <a:latin typeface="Lucida Sans"/>
              <a:cs typeface="Lucida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743510" y="5821032"/>
            <a:ext cx="0" cy="429259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0"/>
                </a:moveTo>
                <a:lnTo>
                  <a:pt x="0" y="428748"/>
                </a:lnTo>
              </a:path>
            </a:pathLst>
          </a:custGeom>
          <a:ln w="191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51049" y="5804685"/>
            <a:ext cx="0" cy="438784"/>
          </a:xfrm>
          <a:custGeom>
            <a:avLst/>
            <a:gdLst/>
            <a:ahLst/>
            <a:cxnLst/>
            <a:rect l="l" t="t" r="r" b="b"/>
            <a:pathLst>
              <a:path h="438785">
                <a:moveTo>
                  <a:pt x="0" y="0"/>
                </a:moveTo>
                <a:lnTo>
                  <a:pt x="0" y="438224"/>
                </a:lnTo>
              </a:path>
            </a:pathLst>
          </a:custGeom>
          <a:ln w="191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45734" y="5821008"/>
            <a:ext cx="0" cy="438784"/>
          </a:xfrm>
          <a:custGeom>
            <a:avLst/>
            <a:gdLst/>
            <a:ahLst/>
            <a:cxnLst/>
            <a:rect l="l" t="t" r="r" b="b"/>
            <a:pathLst>
              <a:path h="438785">
                <a:moveTo>
                  <a:pt x="0" y="0"/>
                </a:moveTo>
                <a:lnTo>
                  <a:pt x="0" y="438224"/>
                </a:lnTo>
              </a:path>
            </a:pathLst>
          </a:custGeom>
          <a:ln w="191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21113" y="5821008"/>
            <a:ext cx="0" cy="438784"/>
          </a:xfrm>
          <a:custGeom>
            <a:avLst/>
            <a:gdLst/>
            <a:ahLst/>
            <a:cxnLst/>
            <a:rect l="l" t="t" r="r" b="b"/>
            <a:pathLst>
              <a:path h="438785">
                <a:moveTo>
                  <a:pt x="0" y="0"/>
                </a:moveTo>
                <a:lnTo>
                  <a:pt x="0" y="438224"/>
                </a:lnTo>
              </a:path>
            </a:pathLst>
          </a:custGeom>
          <a:ln w="191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717163" y="6335871"/>
            <a:ext cx="2165350" cy="1334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44195">
              <a:lnSpc>
                <a:spcPts val="2140"/>
              </a:lnSpc>
              <a:spcBef>
                <a:spcPts val="110"/>
              </a:spcBef>
            </a:pPr>
            <a:r>
              <a:rPr sz="1800" spc="5" dirty="0">
                <a:latin typeface="Lucida Sans Unicode"/>
                <a:cs typeface="Lucida Sans Unicode"/>
              </a:rPr>
              <a:t>Gerência</a:t>
            </a:r>
            <a:endParaRPr sz="1800" dirty="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2710"/>
              </a:lnSpc>
              <a:spcBef>
                <a:spcPts val="110"/>
              </a:spcBef>
            </a:pPr>
            <a:r>
              <a:rPr sz="2300" b="1" spc="-70" dirty="0">
                <a:latin typeface="Lucida Sans"/>
                <a:cs typeface="Lucida Sans"/>
              </a:rPr>
              <a:t>PROGRAMAS </a:t>
            </a:r>
            <a:r>
              <a:rPr sz="2300" b="1" spc="-100" dirty="0">
                <a:latin typeface="Lucida Sans"/>
                <a:cs typeface="Lucida Sans"/>
              </a:rPr>
              <a:t>E  </a:t>
            </a:r>
            <a:r>
              <a:rPr sz="2300" b="1" spc="-160" dirty="0">
                <a:latin typeface="Lucida Sans"/>
                <a:cs typeface="Lucida Sans"/>
              </a:rPr>
              <a:t>DIRETRIZES  </a:t>
            </a:r>
            <a:r>
              <a:rPr sz="2300" b="1" spc="-135" dirty="0">
                <a:latin typeface="Lucida Sans"/>
                <a:cs typeface="Lucida Sans"/>
              </a:rPr>
              <a:t>E</a:t>
            </a:r>
            <a:r>
              <a:rPr sz="2300" b="1" spc="-245" dirty="0">
                <a:latin typeface="Lucida Sans"/>
                <a:cs typeface="Lucida Sans"/>
              </a:rPr>
              <a:t>D</a:t>
            </a:r>
            <a:r>
              <a:rPr sz="2300" b="1" spc="-95" dirty="0">
                <a:latin typeface="Lucida Sans"/>
                <a:cs typeface="Lucida Sans"/>
              </a:rPr>
              <a:t>U</a:t>
            </a:r>
            <a:r>
              <a:rPr sz="2300" b="1" spc="-80" dirty="0">
                <a:latin typeface="Lucida Sans"/>
                <a:cs typeface="Lucida Sans"/>
              </a:rPr>
              <a:t>C</a:t>
            </a:r>
            <a:r>
              <a:rPr sz="2300" b="1" spc="45" dirty="0">
                <a:latin typeface="Lucida Sans"/>
                <a:cs typeface="Lucida Sans"/>
              </a:rPr>
              <a:t>A</a:t>
            </a:r>
            <a:r>
              <a:rPr sz="2300" b="1" spc="-80" dirty="0">
                <a:latin typeface="Lucida Sans"/>
                <a:cs typeface="Lucida Sans"/>
              </a:rPr>
              <a:t>C</a:t>
            </a:r>
            <a:r>
              <a:rPr sz="2300" b="1" spc="-210" dirty="0">
                <a:latin typeface="Lucida Sans"/>
                <a:cs typeface="Lucida Sans"/>
              </a:rPr>
              <a:t>I</a:t>
            </a:r>
            <a:r>
              <a:rPr sz="2300" b="1" spc="-70" dirty="0">
                <a:latin typeface="Lucida Sans"/>
                <a:cs typeface="Lucida Sans"/>
              </a:rPr>
              <a:t>O</a:t>
            </a:r>
            <a:r>
              <a:rPr sz="2300" b="1" spc="-204" dirty="0">
                <a:latin typeface="Lucida Sans"/>
                <a:cs typeface="Lucida Sans"/>
              </a:rPr>
              <a:t>N</a:t>
            </a:r>
            <a:r>
              <a:rPr sz="2300" b="1" spc="45" dirty="0">
                <a:latin typeface="Lucida Sans"/>
                <a:cs typeface="Lucida Sans"/>
              </a:rPr>
              <a:t>A</a:t>
            </a:r>
            <a:r>
              <a:rPr sz="2300" b="1" spc="-210" dirty="0">
                <a:latin typeface="Lucida Sans"/>
                <a:cs typeface="Lucida Sans"/>
              </a:rPr>
              <a:t>I</a:t>
            </a:r>
            <a:r>
              <a:rPr sz="2300" b="1" spc="-10" dirty="0">
                <a:latin typeface="Lucida Sans"/>
                <a:cs typeface="Lucida Sans"/>
              </a:rPr>
              <a:t>S</a:t>
            </a:r>
            <a:endParaRPr sz="2300" dirty="0">
              <a:latin typeface="Lucida Sans"/>
              <a:cs typeface="Lucida San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08518" y="5803322"/>
            <a:ext cx="0" cy="438784"/>
          </a:xfrm>
          <a:custGeom>
            <a:avLst/>
            <a:gdLst/>
            <a:ahLst/>
            <a:cxnLst/>
            <a:rect l="l" t="t" r="r" b="b"/>
            <a:pathLst>
              <a:path h="438785">
                <a:moveTo>
                  <a:pt x="0" y="0"/>
                </a:moveTo>
                <a:lnTo>
                  <a:pt x="0" y="438224"/>
                </a:lnTo>
              </a:path>
            </a:pathLst>
          </a:custGeom>
          <a:ln w="191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8140" y="3543300"/>
            <a:ext cx="16659860" cy="0"/>
          </a:xfrm>
          <a:custGeom>
            <a:avLst/>
            <a:gdLst/>
            <a:ahLst/>
            <a:cxnLst/>
            <a:rect l="l" t="t" r="r" b="b"/>
            <a:pathLst>
              <a:path w="16659860">
                <a:moveTo>
                  <a:pt x="16659238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8646" y="3424238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37757" y="1040688"/>
            <a:ext cx="6754495" cy="195502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u="none" spc="225" dirty="0">
                <a:solidFill>
                  <a:srgbClr val="000000"/>
                </a:solidFill>
                <a:latin typeface="Trebuchet MS" panose="020B0603020202020204" pitchFamily="34" charset="0"/>
              </a:rPr>
              <a:t>Linhas </a:t>
            </a:r>
            <a:r>
              <a:rPr sz="6300" u="none" spc="140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sz="6300" u="none" spc="-2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sz="6300" u="none" spc="215" dirty="0">
                <a:solidFill>
                  <a:srgbClr val="000000"/>
                </a:solidFill>
                <a:latin typeface="Trebuchet MS" panose="020B0603020202020204" pitchFamily="34" charset="0"/>
              </a:rPr>
              <a:t>Trabalho</a:t>
            </a:r>
            <a:endParaRPr sz="630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5946" y="3818044"/>
            <a:ext cx="3728085" cy="126301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75" dirty="0">
                <a:latin typeface="Calibri"/>
                <a:cs typeface="Calibri"/>
              </a:rPr>
              <a:t>Pesquisa </a:t>
            </a:r>
            <a:r>
              <a:rPr sz="2500" spc="35" dirty="0">
                <a:latin typeface="Calibri"/>
                <a:cs typeface="Calibri"/>
              </a:rPr>
              <a:t>e</a:t>
            </a:r>
            <a:r>
              <a:rPr sz="2500" spc="15" dirty="0">
                <a:latin typeface="Calibri"/>
                <a:cs typeface="Calibri"/>
              </a:rPr>
              <a:t> </a:t>
            </a:r>
            <a:r>
              <a:rPr sz="2500" spc="55" dirty="0">
                <a:latin typeface="Calibri"/>
                <a:cs typeface="Calibri"/>
              </a:rPr>
              <a:t>Monitoramento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5946" y="5403996"/>
            <a:ext cx="4269740" cy="202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5"/>
              </a:spcBef>
            </a:pPr>
            <a:r>
              <a:rPr sz="1600" spc="40" dirty="0">
                <a:latin typeface="Calibri"/>
                <a:cs typeface="Calibri"/>
              </a:rPr>
              <a:t>Realizar </a:t>
            </a:r>
            <a:r>
              <a:rPr sz="1600" spc="35" dirty="0">
                <a:latin typeface="Calibri"/>
                <a:cs typeface="Calibri"/>
              </a:rPr>
              <a:t>pesquisas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40" dirty="0">
                <a:latin typeface="Calibri"/>
                <a:cs typeface="Calibri"/>
              </a:rPr>
              <a:t>sondagens, </a:t>
            </a:r>
            <a:r>
              <a:rPr sz="1600" spc="45" dirty="0">
                <a:latin typeface="Calibri"/>
                <a:cs typeface="Calibri"/>
              </a:rPr>
              <a:t>aprimorar  </a:t>
            </a:r>
            <a:r>
              <a:rPr sz="1600" spc="35" dirty="0">
                <a:latin typeface="Calibri"/>
                <a:cs typeface="Calibri"/>
              </a:rPr>
              <a:t>metodologias, estudos, </a:t>
            </a:r>
            <a:r>
              <a:rPr sz="1600" spc="30" dirty="0">
                <a:latin typeface="Calibri"/>
                <a:cs typeface="Calibri"/>
              </a:rPr>
              <a:t>evidências </a:t>
            </a:r>
            <a:r>
              <a:rPr sz="1600" spc="45" dirty="0">
                <a:latin typeface="Calibri"/>
                <a:cs typeface="Calibri"/>
              </a:rPr>
              <a:t>e/ou  </a:t>
            </a:r>
            <a:r>
              <a:rPr sz="1600" spc="35" dirty="0">
                <a:latin typeface="Calibri"/>
                <a:cs typeface="Calibri"/>
              </a:rPr>
              <a:t>inferências, </a:t>
            </a:r>
            <a:r>
              <a:rPr sz="1600" spc="25" dirty="0">
                <a:latin typeface="Calibri"/>
                <a:cs typeface="Calibri"/>
              </a:rPr>
              <a:t>identificar </a:t>
            </a:r>
            <a:r>
              <a:rPr sz="1600" spc="35" dirty="0">
                <a:latin typeface="Calibri"/>
                <a:cs typeface="Calibri"/>
              </a:rPr>
              <a:t>demandas </a:t>
            </a:r>
            <a:r>
              <a:rPr sz="1600" spc="45" dirty="0">
                <a:latin typeface="Calibri"/>
                <a:cs typeface="Calibri"/>
              </a:rPr>
              <a:t>por </a:t>
            </a:r>
            <a:r>
              <a:rPr sz="1600" spc="50" dirty="0">
                <a:latin typeface="Calibri"/>
                <a:cs typeface="Calibri"/>
              </a:rPr>
              <a:t>formação,  </a:t>
            </a:r>
            <a:r>
              <a:rPr sz="1600" spc="35" dirty="0">
                <a:latin typeface="Calibri"/>
                <a:cs typeface="Calibri"/>
              </a:rPr>
              <a:t>inovação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40" dirty="0">
                <a:latin typeface="Calibri"/>
                <a:cs typeface="Calibri"/>
              </a:rPr>
              <a:t>transformação </a:t>
            </a:r>
            <a:r>
              <a:rPr sz="1600" spc="25" dirty="0">
                <a:latin typeface="Calibri"/>
                <a:cs typeface="Calibri"/>
              </a:rPr>
              <a:t>digital, </a:t>
            </a:r>
            <a:r>
              <a:rPr sz="1600" spc="40" dirty="0">
                <a:latin typeface="Calibri"/>
                <a:cs typeface="Calibri"/>
              </a:rPr>
              <a:t>promover  </a:t>
            </a:r>
            <a:r>
              <a:rPr sz="1600" spc="25" dirty="0">
                <a:latin typeface="Calibri"/>
                <a:cs typeface="Calibri"/>
              </a:rPr>
              <a:t>estudos </a:t>
            </a:r>
            <a:r>
              <a:rPr sz="1600" spc="20" dirty="0">
                <a:latin typeface="Calibri"/>
                <a:cs typeface="Calibri"/>
              </a:rPr>
              <a:t>qualitativos e </a:t>
            </a:r>
            <a:r>
              <a:rPr sz="1600" spc="30" dirty="0">
                <a:latin typeface="Calibri"/>
                <a:cs typeface="Calibri"/>
              </a:rPr>
              <a:t>de </a:t>
            </a:r>
            <a:r>
              <a:rPr sz="1600" spc="40" dirty="0">
                <a:latin typeface="Calibri"/>
                <a:cs typeface="Calibri"/>
              </a:rPr>
              <a:t>impacto, realizar  </a:t>
            </a:r>
            <a:r>
              <a:rPr sz="1600" spc="35" dirty="0">
                <a:latin typeface="Calibri"/>
                <a:cs typeface="Calibri"/>
              </a:rPr>
              <a:t>pesquisas </a:t>
            </a:r>
            <a:r>
              <a:rPr sz="1600" spc="30" dirty="0">
                <a:latin typeface="Calibri"/>
                <a:cs typeface="Calibri"/>
              </a:rPr>
              <a:t>exploratórias </a:t>
            </a:r>
            <a:r>
              <a:rPr sz="1600" spc="40" dirty="0">
                <a:latin typeface="Calibri"/>
                <a:cs typeface="Calibri"/>
              </a:rPr>
              <a:t>sobre </a:t>
            </a:r>
            <a:r>
              <a:rPr sz="1600" spc="25" dirty="0">
                <a:latin typeface="Calibri"/>
                <a:cs typeface="Calibri"/>
              </a:rPr>
              <a:t>temas </a:t>
            </a:r>
            <a:r>
              <a:rPr sz="1600" spc="40" dirty="0">
                <a:latin typeface="Calibri"/>
                <a:cs typeface="Calibri"/>
              </a:rPr>
              <a:t>diversos,  </a:t>
            </a:r>
            <a:r>
              <a:rPr sz="1600" spc="25" dirty="0">
                <a:latin typeface="Calibri"/>
                <a:cs typeface="Calibri"/>
              </a:rPr>
              <a:t>monitoramento </a:t>
            </a:r>
            <a:r>
              <a:rPr sz="1600" spc="30" dirty="0">
                <a:latin typeface="Calibri"/>
                <a:cs typeface="Calibri"/>
              </a:rPr>
              <a:t>de </a:t>
            </a:r>
            <a:r>
              <a:rPr sz="1600" spc="45" dirty="0">
                <a:latin typeface="Calibri"/>
                <a:cs typeface="Calibri"/>
              </a:rPr>
              <a:t>programas</a:t>
            </a:r>
            <a:r>
              <a:rPr sz="1600" spc="170" dirty="0">
                <a:latin typeface="Calibri"/>
                <a:cs typeface="Calibri"/>
              </a:rPr>
              <a:t> </a:t>
            </a:r>
            <a:r>
              <a:rPr sz="1600" spc="40" dirty="0">
                <a:latin typeface="Calibri"/>
                <a:cs typeface="Calibri"/>
              </a:rPr>
              <a:t>nacionais.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5946" y="7689996"/>
            <a:ext cx="2913380" cy="14541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600" spc="40" dirty="0">
                <a:latin typeface="Calibri"/>
                <a:cs typeface="Calibri"/>
              </a:rPr>
              <a:t>Participantes:</a:t>
            </a:r>
            <a:endParaRPr sz="1600">
              <a:latin typeface="Calibri"/>
              <a:cs typeface="Calibri"/>
            </a:endParaRPr>
          </a:p>
          <a:p>
            <a:pPr marL="363220" indent="-203835">
              <a:lnSpc>
                <a:spcPct val="100000"/>
              </a:lnSpc>
              <a:spcBef>
                <a:spcPts val="330"/>
              </a:spcBef>
              <a:buAutoNum type="arabicPeriod"/>
              <a:tabLst>
                <a:tab pos="363855" algn="l"/>
              </a:tabLst>
            </a:pPr>
            <a:r>
              <a:rPr sz="1600" spc="65" dirty="0">
                <a:latin typeface="Calibri"/>
                <a:cs typeface="Calibri"/>
              </a:rPr>
              <a:t>Egressos </a:t>
            </a:r>
            <a:r>
              <a:rPr sz="1600" spc="170" dirty="0">
                <a:latin typeface="Calibri"/>
                <a:cs typeface="Calibri"/>
              </a:rPr>
              <a:t>- </a:t>
            </a:r>
            <a:r>
              <a:rPr sz="1600" spc="100" dirty="0">
                <a:latin typeface="Calibri"/>
                <a:cs typeface="Calibri"/>
              </a:rPr>
              <a:t>17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40" dirty="0">
                <a:latin typeface="Calibri"/>
                <a:cs typeface="Calibri"/>
              </a:rPr>
              <a:t>mil</a:t>
            </a:r>
            <a:endParaRPr sz="1600">
              <a:latin typeface="Calibri"/>
              <a:cs typeface="Calibri"/>
            </a:endParaRPr>
          </a:p>
          <a:p>
            <a:pPr marL="363220" indent="-203835">
              <a:lnSpc>
                <a:spcPct val="100000"/>
              </a:lnSpc>
              <a:spcBef>
                <a:spcPts val="330"/>
              </a:spcBef>
              <a:buAutoNum type="arabicPeriod"/>
              <a:tabLst>
                <a:tab pos="363855" algn="l"/>
              </a:tabLst>
            </a:pPr>
            <a:r>
              <a:rPr sz="1600" spc="50" dirty="0">
                <a:latin typeface="Calibri"/>
                <a:cs typeface="Calibri"/>
              </a:rPr>
              <a:t>Alunos </a:t>
            </a:r>
            <a:r>
              <a:rPr sz="1600" spc="170" dirty="0">
                <a:latin typeface="Calibri"/>
                <a:cs typeface="Calibri"/>
              </a:rPr>
              <a:t>- </a:t>
            </a:r>
            <a:r>
              <a:rPr sz="1600" spc="100" dirty="0">
                <a:latin typeface="Calibri"/>
                <a:cs typeface="Calibri"/>
              </a:rPr>
              <a:t>23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40" dirty="0">
                <a:latin typeface="Calibri"/>
                <a:cs typeface="Calibri"/>
              </a:rPr>
              <a:t>mil</a:t>
            </a:r>
            <a:endParaRPr sz="1600">
              <a:latin typeface="Calibri"/>
              <a:cs typeface="Calibri"/>
            </a:endParaRPr>
          </a:p>
          <a:p>
            <a:pPr marL="363220" indent="-203835">
              <a:lnSpc>
                <a:spcPct val="100000"/>
              </a:lnSpc>
              <a:spcBef>
                <a:spcPts val="330"/>
              </a:spcBef>
              <a:buAutoNum type="arabicPeriod"/>
              <a:tabLst>
                <a:tab pos="363855" algn="l"/>
              </a:tabLst>
            </a:pPr>
            <a:r>
              <a:rPr sz="1600" spc="70" dirty="0">
                <a:latin typeface="Calibri"/>
                <a:cs typeface="Calibri"/>
              </a:rPr>
              <a:t>Empresas </a:t>
            </a:r>
            <a:r>
              <a:rPr sz="1600" spc="170" dirty="0">
                <a:latin typeface="Calibri"/>
                <a:cs typeface="Calibri"/>
              </a:rPr>
              <a:t>- </a:t>
            </a:r>
            <a:r>
              <a:rPr sz="1600" spc="105" dirty="0">
                <a:latin typeface="Calibri"/>
                <a:cs typeface="Calibri"/>
              </a:rPr>
              <a:t>2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40" dirty="0">
                <a:latin typeface="Calibri"/>
                <a:cs typeface="Calibri"/>
              </a:rPr>
              <a:t>mil</a:t>
            </a:r>
            <a:endParaRPr sz="1600">
              <a:latin typeface="Calibri"/>
              <a:cs typeface="Calibri"/>
            </a:endParaRPr>
          </a:p>
          <a:p>
            <a:pPr marL="413384" indent="-238125">
              <a:lnSpc>
                <a:spcPct val="100000"/>
              </a:lnSpc>
              <a:spcBef>
                <a:spcPts val="330"/>
              </a:spcBef>
              <a:buAutoNum type="arabicPeriod"/>
              <a:tabLst>
                <a:tab pos="414020" algn="l"/>
              </a:tabLst>
            </a:pPr>
            <a:r>
              <a:rPr sz="1600" spc="55" dirty="0">
                <a:latin typeface="Calibri"/>
                <a:cs typeface="Calibri"/>
              </a:rPr>
              <a:t>Gestores </a:t>
            </a:r>
            <a:r>
              <a:rPr sz="1600" spc="35" dirty="0">
                <a:latin typeface="Calibri"/>
                <a:cs typeface="Calibri"/>
              </a:rPr>
              <a:t>de </a:t>
            </a:r>
            <a:r>
              <a:rPr sz="1600" spc="40" dirty="0">
                <a:latin typeface="Calibri"/>
                <a:cs typeface="Calibri"/>
              </a:rPr>
              <a:t>Unidades </a:t>
            </a:r>
            <a:r>
              <a:rPr sz="1600" spc="170" dirty="0">
                <a:latin typeface="Calibri"/>
                <a:cs typeface="Calibri"/>
              </a:rPr>
              <a:t>-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100" dirty="0">
                <a:latin typeface="Calibri"/>
                <a:cs typeface="Calibri"/>
              </a:rPr>
              <a:t>370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91310" y="3844714"/>
            <a:ext cx="4070985" cy="2689860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2</a:t>
            </a:r>
            <a:endParaRPr sz="2800">
              <a:latin typeface="Calibri"/>
              <a:cs typeface="Calibri"/>
            </a:endParaRPr>
          </a:p>
          <a:p>
            <a:pPr marL="12700" marR="1143000">
              <a:lnSpc>
                <a:spcPct val="114999"/>
              </a:lnSpc>
              <a:spcBef>
                <a:spcPts val="1150"/>
              </a:spcBef>
            </a:pPr>
            <a:r>
              <a:rPr sz="2500" spc="114" dirty="0">
                <a:latin typeface="Calibri"/>
                <a:cs typeface="Calibri"/>
              </a:rPr>
              <a:t>Escuta </a:t>
            </a:r>
            <a:r>
              <a:rPr sz="2500" spc="60" dirty="0">
                <a:latin typeface="Calibri"/>
                <a:cs typeface="Calibri"/>
              </a:rPr>
              <a:t>de </a:t>
            </a:r>
            <a:r>
              <a:rPr sz="2500" spc="70" dirty="0">
                <a:latin typeface="Calibri"/>
                <a:cs typeface="Calibri"/>
              </a:rPr>
              <a:t>Mercado</a:t>
            </a:r>
            <a:r>
              <a:rPr sz="2500" spc="-20" dirty="0">
                <a:latin typeface="Calibri"/>
                <a:cs typeface="Calibri"/>
              </a:rPr>
              <a:t> </a:t>
            </a:r>
            <a:r>
              <a:rPr sz="2500" spc="35" dirty="0">
                <a:latin typeface="Calibri"/>
                <a:cs typeface="Calibri"/>
              </a:rPr>
              <a:t>e  </a:t>
            </a:r>
            <a:r>
              <a:rPr sz="2500" spc="75" dirty="0">
                <a:latin typeface="Calibri"/>
                <a:cs typeface="Calibri"/>
              </a:rPr>
              <a:t>Prospectiva</a:t>
            </a:r>
            <a:endParaRPr sz="2500">
              <a:latin typeface="Calibri"/>
              <a:cs typeface="Calibri"/>
            </a:endParaRPr>
          </a:p>
          <a:p>
            <a:pPr marL="12700" marR="5080" algn="just">
              <a:lnSpc>
                <a:spcPct val="113300"/>
              </a:lnSpc>
              <a:spcBef>
                <a:spcPts val="1255"/>
              </a:spcBef>
            </a:pPr>
            <a:r>
              <a:rPr sz="1600" spc="75" dirty="0">
                <a:latin typeface="Calibri"/>
                <a:cs typeface="Calibri"/>
              </a:rPr>
              <a:t>Foco </a:t>
            </a:r>
            <a:r>
              <a:rPr sz="1600" spc="20" dirty="0">
                <a:latin typeface="Calibri"/>
                <a:cs typeface="Calibri"/>
              </a:rPr>
              <a:t>no </a:t>
            </a:r>
            <a:r>
              <a:rPr sz="1600" spc="35" dirty="0">
                <a:latin typeface="Calibri"/>
                <a:cs typeface="Calibri"/>
              </a:rPr>
              <a:t>mercado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trabalho: </a:t>
            </a:r>
            <a:r>
              <a:rPr sz="1600" spc="35" dirty="0">
                <a:latin typeface="Calibri"/>
                <a:cs typeface="Calibri"/>
              </a:rPr>
              <a:t>performance,  </a:t>
            </a:r>
            <a:r>
              <a:rPr sz="1600" spc="20" dirty="0">
                <a:latin typeface="Calibri"/>
                <a:cs typeface="Calibri"/>
              </a:rPr>
              <a:t>tendências, </a:t>
            </a:r>
            <a:r>
              <a:rPr sz="1600" spc="30" dirty="0">
                <a:latin typeface="Calibri"/>
                <a:cs typeface="Calibri"/>
              </a:rPr>
              <a:t>inovação, </a:t>
            </a:r>
            <a:r>
              <a:rPr sz="1600" spc="40" dirty="0">
                <a:latin typeface="Calibri"/>
                <a:cs typeface="Calibri"/>
              </a:rPr>
              <a:t>riscos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automação,  </a:t>
            </a:r>
            <a:r>
              <a:rPr sz="1600" spc="15" dirty="0">
                <a:latin typeface="Calibri"/>
                <a:cs typeface="Calibri"/>
              </a:rPr>
              <a:t>mapeamento de </a:t>
            </a:r>
            <a:r>
              <a:rPr sz="1600" spc="35" dirty="0">
                <a:latin typeface="Calibri"/>
                <a:cs typeface="Calibri"/>
              </a:rPr>
              <a:t>ocupações, </a:t>
            </a:r>
            <a:r>
              <a:rPr sz="1600" spc="25" dirty="0">
                <a:latin typeface="Calibri"/>
                <a:cs typeface="Calibri"/>
              </a:rPr>
              <a:t>perfil do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setor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91310" y="6541007"/>
            <a:ext cx="4067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0364" algn="l"/>
              </a:tabLst>
            </a:pPr>
            <a:r>
              <a:rPr sz="1600" spc="20" dirty="0">
                <a:latin typeface="Calibri"/>
                <a:cs typeface="Calibri"/>
              </a:rPr>
              <a:t>produtivo,	</a:t>
            </a:r>
            <a:r>
              <a:rPr sz="1600" spc="30" dirty="0">
                <a:latin typeface="Calibri"/>
                <a:cs typeface="Calibri"/>
              </a:rPr>
              <a:t>formalidade/informalidade,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1310" y="6784809"/>
            <a:ext cx="407098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30" dirty="0">
                <a:latin typeface="Calibri"/>
                <a:cs typeface="Calibri"/>
              </a:rPr>
              <a:t>projeções, </a:t>
            </a:r>
            <a:r>
              <a:rPr sz="1600" spc="20" dirty="0">
                <a:latin typeface="Calibri"/>
                <a:cs typeface="Calibri"/>
              </a:rPr>
              <a:t>análises </a:t>
            </a:r>
            <a:r>
              <a:rPr sz="1600" spc="30" dirty="0">
                <a:latin typeface="Calibri"/>
                <a:cs typeface="Calibri"/>
              </a:rPr>
              <a:t>sobre os </a:t>
            </a:r>
            <a:r>
              <a:rPr sz="1600" spc="15" dirty="0">
                <a:latin typeface="Calibri"/>
                <a:cs typeface="Calibri"/>
              </a:rPr>
              <a:t>temas </a:t>
            </a:r>
            <a:r>
              <a:rPr sz="1600" spc="25" dirty="0">
                <a:latin typeface="Calibri"/>
                <a:cs typeface="Calibri"/>
              </a:rPr>
              <a:t>economia  da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spc="30" dirty="0">
                <a:latin typeface="Calibri"/>
                <a:cs typeface="Calibri"/>
              </a:rPr>
              <a:t>educação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futuro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25" dirty="0">
                <a:latin typeface="Calibri"/>
                <a:cs typeface="Calibri"/>
              </a:rPr>
              <a:t>do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spc="25" dirty="0">
                <a:latin typeface="Calibri"/>
                <a:cs typeface="Calibri"/>
              </a:rPr>
              <a:t>trabalho,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escuta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91310" y="7337259"/>
            <a:ext cx="407098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  <a:tabLst>
                <a:tab pos="967105" algn="l"/>
                <a:tab pos="1729105" algn="l"/>
                <a:tab pos="2130425" algn="l"/>
                <a:tab pos="3206750" algn="l"/>
                <a:tab pos="3616325" algn="l"/>
              </a:tabLst>
            </a:pPr>
            <a:r>
              <a:rPr sz="1600" spc="35" dirty="0">
                <a:latin typeface="Calibri"/>
                <a:cs typeface="Calibri"/>
              </a:rPr>
              <a:t>m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55" dirty="0">
                <a:latin typeface="Calibri"/>
                <a:cs typeface="Calibri"/>
              </a:rPr>
              <a:t>r</a:t>
            </a:r>
            <a:r>
              <a:rPr sz="1600" spc="70" dirty="0">
                <a:latin typeface="Calibri"/>
                <a:cs typeface="Calibri"/>
              </a:rPr>
              <a:t>c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25" dirty="0">
                <a:latin typeface="Calibri"/>
                <a:cs typeface="Calibri"/>
              </a:rPr>
              <a:t>do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70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55" dirty="0">
                <a:latin typeface="Calibri"/>
                <a:cs typeface="Calibri"/>
              </a:rPr>
              <a:t>r</a:t>
            </a:r>
            <a:r>
              <a:rPr sz="1600" spc="70" dirty="0">
                <a:latin typeface="Calibri"/>
                <a:cs typeface="Calibri"/>
              </a:rPr>
              <a:t>c</a:t>
            </a:r>
            <a:r>
              <a:rPr sz="1600" spc="25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25" dirty="0">
                <a:latin typeface="Calibri"/>
                <a:cs typeface="Calibri"/>
              </a:rPr>
              <a:t>d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25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35" dirty="0">
                <a:latin typeface="Calibri"/>
                <a:cs typeface="Calibri"/>
              </a:rPr>
              <a:t>m</a:t>
            </a:r>
            <a:r>
              <a:rPr sz="1600" spc="20" dirty="0">
                <a:latin typeface="Calibri"/>
                <a:cs typeface="Calibri"/>
              </a:rPr>
              <a:t>an</a:t>
            </a:r>
            <a:r>
              <a:rPr sz="1600" spc="25" dirty="0">
                <a:latin typeface="Calibri"/>
                <a:cs typeface="Calibri"/>
              </a:rPr>
              <a:t>d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40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25" dirty="0">
                <a:latin typeface="Calibri"/>
                <a:cs typeface="Calibri"/>
              </a:rPr>
              <a:t>do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35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20" dirty="0">
                <a:latin typeface="Calibri"/>
                <a:cs typeface="Calibri"/>
              </a:rPr>
              <a:t>o</a:t>
            </a:r>
            <a:r>
              <a:rPr sz="1600" spc="45" dirty="0">
                <a:latin typeface="Calibri"/>
                <a:cs typeface="Calibri"/>
              </a:rPr>
              <a:t>r  </a:t>
            </a:r>
            <a:r>
              <a:rPr sz="1600" spc="25" dirty="0">
                <a:latin typeface="Calibri"/>
                <a:cs typeface="Calibri"/>
              </a:rPr>
              <a:t>produtivo.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91310" y="8165934"/>
            <a:ext cx="406971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70" dirty="0">
                <a:latin typeface="Calibri"/>
                <a:cs typeface="Calibri"/>
              </a:rPr>
              <a:t>Fórum </a:t>
            </a:r>
            <a:r>
              <a:rPr sz="1600" spc="40" dirty="0">
                <a:latin typeface="Calibri"/>
                <a:cs typeface="Calibri"/>
              </a:rPr>
              <a:t>Setorial: </a:t>
            </a:r>
            <a:r>
              <a:rPr sz="1600" spc="85" dirty="0">
                <a:latin typeface="Calibri"/>
                <a:cs typeface="Calibri"/>
              </a:rPr>
              <a:t>46 </a:t>
            </a:r>
            <a:r>
              <a:rPr sz="1600" spc="20" dirty="0">
                <a:latin typeface="Calibri"/>
                <a:cs typeface="Calibri"/>
              </a:rPr>
              <a:t>entrevistas </a:t>
            </a:r>
            <a:r>
              <a:rPr sz="1600" spc="25" dirty="0">
                <a:latin typeface="Calibri"/>
                <a:cs typeface="Calibri"/>
              </a:rPr>
              <a:t>em  </a:t>
            </a:r>
            <a:r>
              <a:rPr sz="1600" spc="35" dirty="0">
                <a:latin typeface="Calibri"/>
                <a:cs typeface="Calibri"/>
              </a:rPr>
              <a:t>Profundidade; </a:t>
            </a:r>
            <a:r>
              <a:rPr sz="1600" spc="90" dirty="0">
                <a:latin typeface="Calibri"/>
                <a:cs typeface="Calibri"/>
              </a:rPr>
              <a:t>6 </a:t>
            </a:r>
            <a:r>
              <a:rPr sz="1600" spc="35" dirty="0">
                <a:latin typeface="Calibri"/>
                <a:cs typeface="Calibri"/>
              </a:rPr>
              <a:t>mesas </a:t>
            </a:r>
            <a:r>
              <a:rPr sz="1600" spc="25" dirty="0">
                <a:latin typeface="Calibri"/>
                <a:cs typeface="Calibri"/>
              </a:rPr>
              <a:t>temáticas </a:t>
            </a:r>
            <a:r>
              <a:rPr sz="1600" spc="160" dirty="0">
                <a:latin typeface="Calibri"/>
                <a:cs typeface="Calibri"/>
              </a:rPr>
              <a:t>- </a:t>
            </a:r>
            <a:r>
              <a:rPr sz="1600" spc="35" dirty="0">
                <a:latin typeface="Calibri"/>
                <a:cs typeface="Calibri"/>
              </a:rPr>
              <a:t>grupo  </a:t>
            </a:r>
            <a:r>
              <a:rPr sz="1600" spc="40" dirty="0">
                <a:latin typeface="Calibri"/>
                <a:cs typeface="Calibri"/>
              </a:rPr>
              <a:t>focal </a:t>
            </a:r>
            <a:r>
              <a:rPr sz="1600" spc="50" dirty="0">
                <a:latin typeface="Calibri"/>
                <a:cs typeface="Calibri"/>
              </a:rPr>
              <a:t>com </a:t>
            </a:r>
            <a:r>
              <a:rPr sz="1600" spc="30" dirty="0">
                <a:latin typeface="Calibri"/>
                <a:cs typeface="Calibri"/>
              </a:rPr>
              <a:t>o </a:t>
            </a:r>
            <a:r>
              <a:rPr sz="1600" spc="25" dirty="0">
                <a:latin typeface="Calibri"/>
                <a:cs typeface="Calibri"/>
              </a:rPr>
              <a:t>setor</a:t>
            </a:r>
            <a:r>
              <a:rPr sz="1600" spc="110" dirty="0">
                <a:latin typeface="Calibri"/>
                <a:cs typeface="Calibri"/>
              </a:rPr>
              <a:t> </a:t>
            </a:r>
            <a:r>
              <a:rPr sz="1600" spc="25" dirty="0">
                <a:latin typeface="Calibri"/>
                <a:cs typeface="Calibri"/>
              </a:rPr>
              <a:t>produtivo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08802" y="3818044"/>
            <a:ext cx="3885565" cy="296608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  <a:p>
            <a:pPr marL="12700" marR="1626870">
              <a:lnSpc>
                <a:spcPct val="114999"/>
              </a:lnSpc>
              <a:spcBef>
                <a:spcPts val="1150"/>
              </a:spcBef>
            </a:pPr>
            <a:r>
              <a:rPr sz="2500" spc="85" dirty="0">
                <a:latin typeface="Calibri"/>
                <a:cs typeface="Calibri"/>
              </a:rPr>
              <a:t>Data </a:t>
            </a:r>
            <a:r>
              <a:rPr sz="2500" spc="90" dirty="0">
                <a:latin typeface="Calibri"/>
                <a:cs typeface="Calibri"/>
              </a:rPr>
              <a:t>Analytics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35" dirty="0">
                <a:latin typeface="Calibri"/>
                <a:cs typeface="Calibri"/>
              </a:rPr>
              <a:t>e  </a:t>
            </a:r>
            <a:r>
              <a:rPr sz="2500" spc="85" dirty="0">
                <a:latin typeface="Calibri"/>
                <a:cs typeface="Calibri"/>
              </a:rPr>
              <a:t>Gratuidade</a:t>
            </a:r>
            <a:endParaRPr sz="2500">
              <a:latin typeface="Calibri"/>
              <a:cs typeface="Calibri"/>
            </a:endParaRPr>
          </a:p>
          <a:p>
            <a:pPr marL="12700" marR="5080" algn="just">
              <a:lnSpc>
                <a:spcPct val="113300"/>
              </a:lnSpc>
              <a:spcBef>
                <a:spcPts val="1255"/>
              </a:spcBef>
            </a:pPr>
            <a:r>
              <a:rPr sz="1600" spc="20" dirty="0">
                <a:latin typeface="Calibri"/>
                <a:cs typeface="Calibri"/>
              </a:rPr>
              <a:t>Planejamento, </a:t>
            </a:r>
            <a:r>
              <a:rPr sz="1600" spc="25" dirty="0">
                <a:latin typeface="Calibri"/>
                <a:cs typeface="Calibri"/>
              </a:rPr>
              <a:t>execução 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spc="370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monitoramento  </a:t>
            </a:r>
            <a:r>
              <a:rPr sz="1600" spc="25" dirty="0">
                <a:latin typeface="Calibri"/>
                <a:cs typeface="Calibri"/>
              </a:rPr>
              <a:t>da gratuidade, Portal </a:t>
            </a:r>
            <a:r>
              <a:rPr sz="1600" spc="40" dirty="0">
                <a:latin typeface="Calibri"/>
                <a:cs typeface="Calibri"/>
              </a:rPr>
              <a:t>Prospecção </a:t>
            </a:r>
            <a:r>
              <a:rPr sz="1600" spc="50" dirty="0">
                <a:latin typeface="Calibri"/>
                <a:cs typeface="Calibri"/>
              </a:rPr>
              <a:t>Senac,  </a:t>
            </a:r>
            <a:r>
              <a:rPr sz="1600" spc="30" dirty="0">
                <a:latin typeface="Calibri"/>
                <a:cs typeface="Calibri"/>
              </a:rPr>
              <a:t>controle, </a:t>
            </a:r>
            <a:r>
              <a:rPr sz="1600" spc="20" dirty="0">
                <a:latin typeface="Calibri"/>
                <a:cs typeface="Calibri"/>
              </a:rPr>
              <a:t>manuseio </a:t>
            </a:r>
            <a:r>
              <a:rPr sz="1600" spc="5" dirty="0">
                <a:latin typeface="Calibri"/>
                <a:cs typeface="Calibri"/>
              </a:rPr>
              <a:t>e</a:t>
            </a:r>
            <a:r>
              <a:rPr sz="1600" spc="37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análise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0" dirty="0">
                <a:latin typeface="Calibri"/>
                <a:cs typeface="Calibri"/>
              </a:rPr>
              <a:t>base </a:t>
            </a:r>
            <a:r>
              <a:rPr sz="1600" spc="15" dirty="0">
                <a:latin typeface="Calibri"/>
                <a:cs typeface="Calibri"/>
              </a:rPr>
              <a:t>de  </a:t>
            </a:r>
            <a:r>
              <a:rPr sz="1600" spc="35" dirty="0">
                <a:latin typeface="Calibri"/>
                <a:cs typeface="Calibri"/>
              </a:rPr>
              <a:t>dados, </a:t>
            </a:r>
            <a:r>
              <a:rPr sz="1600" spc="55" dirty="0">
                <a:latin typeface="Calibri"/>
                <a:cs typeface="Calibri"/>
              </a:rPr>
              <a:t>BIs </a:t>
            </a:r>
            <a:r>
              <a:rPr sz="1600" spc="25" dirty="0">
                <a:latin typeface="Calibri"/>
                <a:cs typeface="Calibri"/>
              </a:rPr>
              <a:t>estruturados, </a:t>
            </a:r>
            <a:r>
              <a:rPr sz="1600" spc="15" dirty="0">
                <a:latin typeface="Calibri"/>
                <a:cs typeface="Calibri"/>
              </a:rPr>
              <a:t>monitoramento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50486" y="6758140"/>
            <a:ext cx="96202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310">
              <a:lnSpc>
                <a:spcPct val="113300"/>
              </a:lnSpc>
              <a:spcBef>
                <a:spcPts val="100"/>
              </a:spcBef>
            </a:pPr>
            <a:r>
              <a:rPr sz="1600" spc="20" dirty="0">
                <a:latin typeface="Calibri"/>
                <a:cs typeface="Calibri"/>
              </a:rPr>
              <a:t>na</a:t>
            </a:r>
            <a:r>
              <a:rPr sz="1600" spc="70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i</a:t>
            </a:r>
            <a:r>
              <a:rPr sz="1600" spc="20" dirty="0">
                <a:latin typeface="Calibri"/>
                <a:cs typeface="Calibri"/>
              </a:rPr>
              <a:t>ona</a:t>
            </a:r>
            <a:r>
              <a:rPr sz="1600" spc="5" dirty="0">
                <a:latin typeface="Calibri"/>
                <a:cs typeface="Calibri"/>
              </a:rPr>
              <a:t>i</a:t>
            </a:r>
            <a:r>
              <a:rPr sz="1600" spc="35" dirty="0">
                <a:latin typeface="Calibri"/>
                <a:cs typeface="Calibri"/>
              </a:rPr>
              <a:t>s</a:t>
            </a:r>
            <a:r>
              <a:rPr sz="1600" spc="75" dirty="0">
                <a:latin typeface="Calibri"/>
                <a:cs typeface="Calibri"/>
              </a:rPr>
              <a:t>,  </a:t>
            </a:r>
            <a:r>
              <a:rPr sz="1600" spc="30" dirty="0">
                <a:latin typeface="Calibri"/>
                <a:cs typeface="Calibri"/>
              </a:rPr>
              <a:t>produção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03093" y="6758140"/>
            <a:ext cx="1486535" cy="57785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355"/>
              </a:spcBef>
              <a:tabLst>
                <a:tab pos="1198245" algn="l"/>
              </a:tabLst>
            </a:pPr>
            <a:r>
              <a:rPr sz="1600" spc="5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</a:t>
            </a:r>
            <a:r>
              <a:rPr sz="1600" spc="35" dirty="0">
                <a:latin typeface="Calibri"/>
                <a:cs typeface="Calibri"/>
              </a:rPr>
              <a:t>s</a:t>
            </a:r>
            <a:r>
              <a:rPr sz="1600" spc="25" dirty="0">
                <a:latin typeface="Calibri"/>
                <a:cs typeface="Calibri"/>
              </a:rPr>
              <a:t>p</a:t>
            </a:r>
            <a:r>
              <a:rPr sz="1600" spc="20" dirty="0">
                <a:latin typeface="Calibri"/>
                <a:cs typeface="Calibri"/>
              </a:rPr>
              <a:t>o</a:t>
            </a:r>
            <a:r>
              <a:rPr sz="1600" spc="35" dirty="0">
                <a:latin typeface="Calibri"/>
                <a:cs typeface="Calibri"/>
              </a:rPr>
              <a:t>s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40" dirty="0">
                <a:latin typeface="Calibri"/>
                <a:cs typeface="Calibri"/>
              </a:rPr>
              <a:t>s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25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54"/>
              </a:spcBef>
              <a:tabLst>
                <a:tab pos="1358265" algn="l"/>
              </a:tabLst>
            </a:pPr>
            <a:r>
              <a:rPr sz="1600" dirty="0">
                <a:latin typeface="Calibri"/>
                <a:cs typeface="Calibri"/>
              </a:rPr>
              <a:t>e</a:t>
            </a:r>
            <a:r>
              <a:rPr sz="1600" spc="25" dirty="0">
                <a:latin typeface="Calibri"/>
                <a:cs typeface="Calibri"/>
              </a:rPr>
              <a:t>d</a:t>
            </a:r>
            <a:r>
              <a:rPr sz="1600" spc="15" dirty="0">
                <a:latin typeface="Calibri"/>
                <a:cs typeface="Calibri"/>
              </a:rPr>
              <a:t>u</a:t>
            </a:r>
            <a:r>
              <a:rPr sz="1600" spc="70" dirty="0">
                <a:latin typeface="Calibri"/>
                <a:cs typeface="Calibri"/>
              </a:rPr>
              <a:t>c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70" dirty="0">
                <a:latin typeface="Calibri"/>
                <a:cs typeface="Calibri"/>
              </a:rPr>
              <a:t>c</a:t>
            </a:r>
            <a:r>
              <a:rPr sz="1600" spc="5" dirty="0">
                <a:latin typeface="Calibri"/>
                <a:cs typeface="Calibri"/>
              </a:rPr>
              <a:t>i</a:t>
            </a:r>
            <a:r>
              <a:rPr sz="1600" spc="20" dirty="0">
                <a:latin typeface="Calibri"/>
                <a:cs typeface="Calibri"/>
              </a:rPr>
              <a:t>ona</a:t>
            </a:r>
            <a:r>
              <a:rPr sz="1600" spc="2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5" dirty="0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08802" y="6758140"/>
            <a:ext cx="959485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300"/>
              </a:lnSpc>
              <a:spcBef>
                <a:spcPts val="100"/>
              </a:spcBef>
            </a:pPr>
            <a:r>
              <a:rPr sz="1600" spc="25" dirty="0">
                <a:latin typeface="Calibri"/>
                <a:cs typeface="Calibri"/>
              </a:rPr>
              <a:t>p</a:t>
            </a:r>
            <a:r>
              <a:rPr sz="1600" spc="55" dirty="0">
                <a:latin typeface="Calibri"/>
                <a:cs typeface="Calibri"/>
              </a:rPr>
              <a:t>r</a:t>
            </a:r>
            <a:r>
              <a:rPr sz="1600" spc="20" dirty="0">
                <a:latin typeface="Calibri"/>
                <a:cs typeface="Calibri"/>
              </a:rPr>
              <a:t>o</a:t>
            </a:r>
            <a:r>
              <a:rPr sz="1600" spc="35" dirty="0">
                <a:latin typeface="Calibri"/>
                <a:cs typeface="Calibri"/>
              </a:rPr>
              <a:t>g</a:t>
            </a:r>
            <a:r>
              <a:rPr sz="1600" spc="55" dirty="0">
                <a:latin typeface="Calibri"/>
                <a:cs typeface="Calibri"/>
              </a:rPr>
              <a:t>r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35" dirty="0">
                <a:latin typeface="Calibri"/>
                <a:cs typeface="Calibri"/>
              </a:rPr>
              <a:t>m</a:t>
            </a:r>
            <a:r>
              <a:rPr sz="1600" spc="20" dirty="0">
                <a:latin typeface="Calibri"/>
                <a:cs typeface="Calibri"/>
              </a:rPr>
              <a:t>a</a:t>
            </a:r>
            <a:r>
              <a:rPr sz="1600" spc="30" dirty="0">
                <a:latin typeface="Calibri"/>
                <a:cs typeface="Calibri"/>
              </a:rPr>
              <a:t>s  </a:t>
            </a:r>
            <a:r>
              <a:rPr sz="1600" spc="25" dirty="0">
                <a:latin typeface="Calibri"/>
                <a:cs typeface="Calibri"/>
              </a:rPr>
              <a:t>auditorias,  </a:t>
            </a:r>
            <a:r>
              <a:rPr sz="1600" spc="30" dirty="0">
                <a:latin typeface="Calibri"/>
                <a:cs typeface="Calibri"/>
              </a:rPr>
              <a:t>sistemas.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08802" y="7863040"/>
            <a:ext cx="3227705" cy="14065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600" spc="20" dirty="0">
                <a:latin typeface="Calibri"/>
                <a:cs typeface="Calibri"/>
              </a:rPr>
              <a:t>Atendimento </a:t>
            </a:r>
            <a:r>
              <a:rPr sz="1600" spc="35" dirty="0">
                <a:latin typeface="Calibri"/>
                <a:cs typeface="Calibri"/>
              </a:rPr>
              <a:t>aos </a:t>
            </a:r>
            <a:r>
              <a:rPr sz="1600" spc="20" dirty="0">
                <a:latin typeface="Calibri"/>
                <a:cs typeface="Calibri"/>
              </a:rPr>
              <a:t>seguintes</a:t>
            </a:r>
            <a:r>
              <a:rPr sz="1600" spc="150" dirty="0">
                <a:latin typeface="Calibri"/>
                <a:cs typeface="Calibri"/>
              </a:rPr>
              <a:t> </a:t>
            </a:r>
            <a:r>
              <a:rPr sz="1600" spc="40" dirty="0">
                <a:latin typeface="Calibri"/>
                <a:cs typeface="Calibri"/>
              </a:rPr>
              <a:t>públicos:</a:t>
            </a:r>
            <a:endParaRPr sz="1600">
              <a:latin typeface="Calibri"/>
              <a:cs typeface="Calibri"/>
            </a:endParaRPr>
          </a:p>
          <a:p>
            <a:pPr marL="357505" indent="-20002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58140" algn="l"/>
              </a:tabLst>
            </a:pPr>
            <a:r>
              <a:rPr sz="1600" spc="30" dirty="0">
                <a:latin typeface="Calibri"/>
                <a:cs typeface="Calibri"/>
              </a:rPr>
              <a:t>Departamentos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30" dirty="0">
                <a:latin typeface="Calibri"/>
                <a:cs typeface="Calibri"/>
              </a:rPr>
              <a:t>Regionais</a:t>
            </a:r>
            <a:endParaRPr sz="1600">
              <a:latin typeface="Calibri"/>
              <a:cs typeface="Calibri"/>
            </a:endParaRPr>
          </a:p>
          <a:p>
            <a:pPr marL="357505" indent="-20002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58140" algn="l"/>
              </a:tabLst>
            </a:pPr>
            <a:r>
              <a:rPr sz="1600" spc="30" dirty="0">
                <a:latin typeface="Calibri"/>
                <a:cs typeface="Calibri"/>
              </a:rPr>
              <a:t>Departamento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35" dirty="0">
                <a:latin typeface="Calibri"/>
                <a:cs typeface="Calibri"/>
              </a:rPr>
              <a:t>Nacional</a:t>
            </a:r>
            <a:endParaRPr sz="1600">
              <a:latin typeface="Calibri"/>
              <a:cs typeface="Calibri"/>
            </a:endParaRPr>
          </a:p>
          <a:p>
            <a:pPr marL="357505" indent="-20002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58140" algn="l"/>
              </a:tabLst>
            </a:pPr>
            <a:r>
              <a:rPr sz="1600" spc="30" dirty="0">
                <a:latin typeface="Calibri"/>
                <a:cs typeface="Calibri"/>
              </a:rPr>
              <a:t>Auditorias </a:t>
            </a:r>
            <a:r>
              <a:rPr sz="1600" spc="160" dirty="0">
                <a:latin typeface="Calibri"/>
                <a:cs typeface="Calibri"/>
              </a:rPr>
              <a:t>-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140" dirty="0">
                <a:latin typeface="Calibri"/>
                <a:cs typeface="Calibri"/>
              </a:rPr>
              <a:t>TCU/CGU</a:t>
            </a:r>
            <a:endParaRPr sz="1600">
              <a:latin typeface="Calibri"/>
              <a:cs typeface="Calibri"/>
            </a:endParaRPr>
          </a:p>
          <a:p>
            <a:pPr marL="357505" indent="-200025">
              <a:lnSpc>
                <a:spcPct val="100000"/>
              </a:lnSpc>
              <a:spcBef>
                <a:spcPts val="254"/>
              </a:spcBef>
              <a:buAutoNum type="arabicPeriod"/>
              <a:tabLst>
                <a:tab pos="358140" algn="l"/>
              </a:tabLst>
            </a:pPr>
            <a:r>
              <a:rPr sz="1600" spc="145" dirty="0">
                <a:latin typeface="Calibri"/>
                <a:cs typeface="Calibri"/>
              </a:rPr>
              <a:t>MEC </a:t>
            </a:r>
            <a:r>
              <a:rPr sz="1600" spc="160" dirty="0">
                <a:latin typeface="Calibri"/>
                <a:cs typeface="Calibri"/>
              </a:rPr>
              <a:t>-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45" dirty="0">
                <a:latin typeface="Calibri"/>
                <a:cs typeface="Calibri"/>
              </a:rPr>
              <a:t>Setec/Sistec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117618" y="3818044"/>
            <a:ext cx="2436495" cy="241363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0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4</a:t>
            </a:r>
            <a:endParaRPr sz="2800">
              <a:latin typeface="Calibri"/>
              <a:cs typeface="Calibri"/>
            </a:endParaRPr>
          </a:p>
          <a:p>
            <a:pPr marL="12700" marR="725170">
              <a:lnSpc>
                <a:spcPct val="114999"/>
              </a:lnSpc>
              <a:spcBef>
                <a:spcPts val="1150"/>
              </a:spcBef>
            </a:pPr>
            <a:r>
              <a:rPr sz="2500" spc="80" dirty="0">
                <a:latin typeface="Calibri"/>
                <a:cs typeface="Calibri"/>
              </a:rPr>
              <a:t>Avaliação  </a:t>
            </a:r>
            <a:r>
              <a:rPr sz="2500" spc="290" dirty="0">
                <a:latin typeface="Calibri"/>
                <a:cs typeface="Calibri"/>
              </a:rPr>
              <a:t>E</a:t>
            </a:r>
            <a:r>
              <a:rPr sz="2500" spc="80" dirty="0">
                <a:latin typeface="Calibri"/>
                <a:cs typeface="Calibri"/>
              </a:rPr>
              <a:t>d</a:t>
            </a:r>
            <a:r>
              <a:rPr sz="2500" spc="70" dirty="0">
                <a:latin typeface="Calibri"/>
                <a:cs typeface="Calibri"/>
              </a:rPr>
              <a:t>u</a:t>
            </a:r>
            <a:r>
              <a:rPr sz="2500" spc="140" dirty="0">
                <a:latin typeface="Calibri"/>
                <a:cs typeface="Calibri"/>
              </a:rPr>
              <a:t>c</a:t>
            </a:r>
            <a:r>
              <a:rPr sz="2500" spc="65" dirty="0">
                <a:latin typeface="Calibri"/>
                <a:cs typeface="Calibri"/>
              </a:rPr>
              <a:t>a</a:t>
            </a:r>
            <a:r>
              <a:rPr sz="2500" spc="140" dirty="0">
                <a:latin typeface="Calibri"/>
                <a:cs typeface="Calibri"/>
              </a:rPr>
              <a:t>c</a:t>
            </a:r>
            <a:r>
              <a:rPr sz="2500" spc="45" dirty="0">
                <a:latin typeface="Calibri"/>
                <a:cs typeface="Calibri"/>
              </a:rPr>
              <a:t>io</a:t>
            </a:r>
            <a:r>
              <a:rPr sz="2500" spc="70" dirty="0">
                <a:latin typeface="Calibri"/>
                <a:cs typeface="Calibri"/>
              </a:rPr>
              <a:t>n</a:t>
            </a:r>
            <a:r>
              <a:rPr sz="2500" spc="65" dirty="0">
                <a:latin typeface="Calibri"/>
                <a:cs typeface="Calibri"/>
              </a:rPr>
              <a:t>a</a:t>
            </a:r>
            <a:r>
              <a:rPr sz="2500" spc="90" dirty="0">
                <a:latin typeface="Calibri"/>
                <a:cs typeface="Calibri"/>
              </a:rPr>
              <a:t>l</a:t>
            </a:r>
            <a:endParaRPr sz="250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30" dirty="0">
                <a:latin typeface="Calibri"/>
                <a:cs typeface="Calibri"/>
              </a:rPr>
              <a:t>Introduzir </a:t>
            </a:r>
            <a:r>
              <a:rPr sz="1600" spc="25" dirty="0">
                <a:latin typeface="Calibri"/>
                <a:cs typeface="Calibri"/>
              </a:rPr>
              <a:t>a </a:t>
            </a:r>
            <a:r>
              <a:rPr sz="1600" spc="15" dirty="0">
                <a:latin typeface="Calibri"/>
                <a:cs typeface="Calibri"/>
              </a:rPr>
              <a:t>metodologia </a:t>
            </a:r>
            <a:r>
              <a:rPr sz="1600" spc="25" dirty="0">
                <a:latin typeface="Calibri"/>
                <a:cs typeface="Calibri"/>
              </a:rPr>
              <a:t>da  avaliação </a:t>
            </a:r>
            <a:r>
              <a:rPr sz="1600" spc="20" dirty="0">
                <a:latin typeface="Calibri"/>
                <a:cs typeface="Calibri"/>
              </a:rPr>
              <a:t>em </a:t>
            </a:r>
            <a:r>
              <a:rPr sz="1600" spc="30" dirty="0">
                <a:latin typeface="Calibri"/>
                <a:cs typeface="Calibri"/>
              </a:rPr>
              <a:t>larga</a:t>
            </a:r>
            <a:r>
              <a:rPr sz="1600" spc="135" dirty="0">
                <a:latin typeface="Calibri"/>
                <a:cs typeface="Calibri"/>
              </a:rPr>
              <a:t> </a:t>
            </a:r>
            <a:r>
              <a:rPr sz="1600" spc="40" dirty="0">
                <a:latin typeface="Calibri"/>
                <a:cs typeface="Calibri"/>
              </a:rPr>
              <a:t>escala.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117618" y="6481915"/>
            <a:ext cx="265430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1600" spc="110" dirty="0">
                <a:latin typeface="Calibri"/>
                <a:cs typeface="Calibri"/>
              </a:rPr>
              <a:t>Em </a:t>
            </a:r>
            <a:r>
              <a:rPr sz="1600" spc="25" dirty="0">
                <a:latin typeface="Calibri"/>
                <a:cs typeface="Calibri"/>
              </a:rPr>
              <a:t>fase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30" dirty="0">
                <a:latin typeface="Calibri"/>
                <a:cs typeface="Calibri"/>
              </a:rPr>
              <a:t>aprovação </a:t>
            </a:r>
            <a:r>
              <a:rPr sz="1600" spc="25" dirty="0">
                <a:latin typeface="Calibri"/>
                <a:cs typeface="Calibri"/>
              </a:rPr>
              <a:t>da área  </a:t>
            </a:r>
            <a:r>
              <a:rPr sz="1600" spc="15" dirty="0">
                <a:latin typeface="Calibri"/>
                <a:cs typeface="Calibri"/>
              </a:rPr>
              <a:t>de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atuação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04010" y="3450908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821502" y="3424238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130319" y="3424238"/>
            <a:ext cx="238123" cy="238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39675" cy="10287000"/>
          </a:xfrm>
          <a:custGeom>
            <a:avLst/>
            <a:gdLst/>
            <a:ahLst/>
            <a:cxnLst/>
            <a:rect l="l" t="t" r="r" b="b"/>
            <a:pathLst>
              <a:path w="12639675" h="10287000">
                <a:moveTo>
                  <a:pt x="0" y="0"/>
                </a:moveTo>
                <a:lnTo>
                  <a:pt x="12639674" y="0"/>
                </a:lnTo>
                <a:lnTo>
                  <a:pt x="12639674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813" y="1963785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3766" y="0"/>
            <a:ext cx="5644233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4352" y="898573"/>
            <a:ext cx="99598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latin typeface="Trebuchet MS" panose="020B0603020202020204" pitchFamily="34" charset="0"/>
              </a:rPr>
              <a:t>PROJETOS </a:t>
            </a:r>
            <a:r>
              <a:rPr u="none" spc="475" dirty="0">
                <a:latin typeface="Trebuchet MS" panose="020B0603020202020204" pitchFamily="34" charset="0"/>
              </a:rPr>
              <a:t>DE</a:t>
            </a:r>
            <a:r>
              <a:rPr u="none" spc="-335" dirty="0">
                <a:latin typeface="Trebuchet MS" panose="020B0603020202020204" pitchFamily="34" charset="0"/>
              </a:rPr>
              <a:t> </a:t>
            </a:r>
            <a:r>
              <a:rPr u="none" spc="405" dirty="0"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4352" y="2133201"/>
            <a:ext cx="1083437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PESQUISAS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15" dirty="0">
                <a:solidFill>
                  <a:srgbClr val="FFFFFF"/>
                </a:solidFill>
                <a:latin typeface="Calibri"/>
                <a:cs typeface="Calibri"/>
              </a:rPr>
              <a:t>NACIONAIS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2770"/>
              </a:spcBef>
            </a:pP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Pesquisas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Avaliação sobre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inserção </a:t>
            </a:r>
            <a:r>
              <a:rPr sz="1900" b="1" spc="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dos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egressos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no </a:t>
            </a:r>
            <a:r>
              <a:rPr sz="1900" b="1" spc="5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mercado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trabalho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900" b="1" spc="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percepção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3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qualidade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curso </a:t>
            </a:r>
            <a:r>
              <a:rPr sz="1900" spc="75" dirty="0">
                <a:solidFill>
                  <a:srgbClr val="FFFFFF"/>
                </a:solidFill>
                <a:latin typeface="Calibri"/>
                <a:cs typeface="Calibri"/>
              </a:rPr>
              <a:t>Senac,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demanda </a:t>
            </a:r>
            <a:r>
              <a:rPr sz="1900" b="1" spc="5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por formação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profissional </a:t>
            </a:r>
            <a:r>
              <a:rPr sz="1900" b="1" spc="1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junto </a:t>
            </a:r>
            <a:r>
              <a:rPr sz="1900" b="1" spc="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às</a:t>
            </a:r>
            <a:r>
              <a:rPr sz="1900" b="1" spc="3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900" b="1" spc="5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empresas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352" y="4078999"/>
            <a:ext cx="527558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25" dirty="0">
                <a:solidFill>
                  <a:srgbClr val="FFFFFF"/>
                </a:solidFill>
                <a:latin typeface="Calibri"/>
                <a:cs typeface="Calibri"/>
              </a:rPr>
              <a:t>PORTAL </a:t>
            </a:r>
            <a:r>
              <a:rPr sz="3000" spc="275" dirty="0">
                <a:solidFill>
                  <a:srgbClr val="FFFFFF"/>
                </a:solidFill>
                <a:latin typeface="Calibri"/>
                <a:cs typeface="Calibri"/>
              </a:rPr>
              <a:t>PROSPECÇÃO</a:t>
            </a:r>
            <a:r>
              <a:rPr sz="30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95" dirty="0">
                <a:solidFill>
                  <a:srgbClr val="FFFFFF"/>
                </a:solidFill>
                <a:latin typeface="Calibri"/>
                <a:cs typeface="Calibri"/>
              </a:rPr>
              <a:t>SENAC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10"/>
              </a:spcBef>
              <a:tabLst>
                <a:tab pos="792480" algn="l"/>
                <a:tab pos="1537970" algn="l"/>
                <a:tab pos="1971039" algn="l"/>
                <a:tab pos="3524250" algn="l"/>
                <a:tab pos="4135120" algn="l"/>
                <a:tab pos="4434205" algn="l"/>
              </a:tabLst>
            </a:pP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Canal	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único	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	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comunicação	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fácil	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	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simples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62223" y="4928534"/>
            <a:ext cx="5501640" cy="3187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721360" algn="l"/>
                <a:tab pos="1254125" algn="l"/>
                <a:tab pos="3039110" algn="l"/>
                <a:tab pos="4123690" algn="l"/>
                <a:tab pos="4423410" algn="l"/>
              </a:tabLst>
            </a:pP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junto	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aos	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Departamentos	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Nacional	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	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Regionais,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4352" y="5221828"/>
            <a:ext cx="10878185" cy="40119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95"/>
              </a:spcBef>
            </a:pP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estabelecendo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política de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democratização </a:t>
            </a:r>
            <a:r>
              <a:rPr sz="1900" b="1" spc="2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consolidação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5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dados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contribuindo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com 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informações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estratégicas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indicadores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qualidade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sobre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Produção 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Educacional,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Pesquisas,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Mercado 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9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Trabalho,</a:t>
            </a:r>
            <a:r>
              <a:rPr sz="19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Gratuidade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Planejamento,</a:t>
            </a:r>
            <a:r>
              <a:rPr sz="19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outras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análises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apoiem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tomadas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90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decisão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5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3000" spc="280" dirty="0">
                <a:solidFill>
                  <a:srgbClr val="FFFFFF"/>
                </a:solidFill>
                <a:latin typeface="Calibri"/>
                <a:cs typeface="Calibri"/>
              </a:rPr>
              <a:t>ESCUTA DE</a:t>
            </a:r>
            <a:r>
              <a:rPr sz="30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245" dirty="0">
                <a:solidFill>
                  <a:srgbClr val="FFFFFF"/>
                </a:solidFill>
                <a:latin typeface="Calibri"/>
                <a:cs typeface="Calibri"/>
              </a:rPr>
              <a:t>MERCADO</a:t>
            </a:r>
            <a:endParaRPr sz="3000" dirty="0">
              <a:latin typeface="Calibri"/>
              <a:cs typeface="Calibri"/>
            </a:endParaRPr>
          </a:p>
          <a:p>
            <a:pPr marL="12700" marR="5080" algn="just">
              <a:lnSpc>
                <a:spcPct val="115100"/>
              </a:lnSpc>
              <a:spcBef>
                <a:spcPts val="2770"/>
              </a:spcBef>
            </a:pP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Metodologia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escuta </a:t>
            </a:r>
            <a:r>
              <a:rPr sz="1900" b="1" spc="2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ativa </a:t>
            </a:r>
            <a:r>
              <a:rPr sz="1900" b="1" spc="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do </a:t>
            </a:r>
            <a:r>
              <a:rPr sz="1900" b="1" spc="6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mercado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trabalho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tem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objetivos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identificar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novos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perfis  profissionais;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atualizar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funções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produtivas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esperadas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nas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situações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trabalho;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levantar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sistematizar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informação ocupacional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um empresa,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setor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econômico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ou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área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ocupacional;  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Verificar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tecnologias,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inovação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tendências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que impacte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fazeres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ocupação.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Atualmente 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estamos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realizando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95" dirty="0">
                <a:solidFill>
                  <a:srgbClr val="FFFFFF"/>
                </a:solidFill>
                <a:latin typeface="Calibri"/>
                <a:cs typeface="Calibri"/>
              </a:rPr>
              <a:t>Fórum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Setorial </a:t>
            </a:r>
            <a:r>
              <a:rPr sz="1900" spc="20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Gestão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Negócios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6162674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71599" y="1376494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54138" y="311284"/>
            <a:ext cx="9952662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u="none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u="none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354138" y="1635449"/>
            <a:ext cx="55581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40" dirty="0">
                <a:latin typeface="Calibri"/>
                <a:cs typeface="Calibri"/>
              </a:rPr>
              <a:t>AVALIAÇÃO </a:t>
            </a:r>
            <a:r>
              <a:rPr sz="3000" spc="195" dirty="0">
                <a:latin typeface="Calibri"/>
                <a:cs typeface="Calibri"/>
              </a:rPr>
              <a:t>EM </a:t>
            </a:r>
            <a:r>
              <a:rPr sz="3000" spc="240" dirty="0">
                <a:latin typeface="Calibri"/>
                <a:cs typeface="Calibri"/>
              </a:rPr>
              <a:t>LARGA</a:t>
            </a:r>
            <a:r>
              <a:rPr sz="3000" spc="-240" dirty="0">
                <a:latin typeface="Calibri"/>
                <a:cs typeface="Calibri"/>
              </a:rPr>
              <a:t> </a:t>
            </a:r>
            <a:r>
              <a:rPr sz="3000" spc="295" dirty="0">
                <a:latin typeface="Calibri"/>
                <a:cs typeface="Calibri"/>
              </a:rPr>
              <a:t>ESCALA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138" y="2444904"/>
            <a:ext cx="11537315" cy="6486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95"/>
              </a:spcBef>
            </a:pPr>
            <a:r>
              <a:rPr sz="1900" spc="40" dirty="0">
                <a:latin typeface="Calibri"/>
                <a:cs typeface="Calibri"/>
              </a:rPr>
              <a:t>Implementação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avaliação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proficiência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15" dirty="0">
                <a:latin typeface="Calibri"/>
                <a:cs typeface="Calibri"/>
              </a:rPr>
              <a:t>objetivo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praticar </a:t>
            </a:r>
            <a:r>
              <a:rPr sz="1900" spc="40" dirty="0">
                <a:latin typeface="Calibri"/>
                <a:cs typeface="Calibri"/>
              </a:rPr>
              <a:t>na </a:t>
            </a:r>
            <a:r>
              <a:rPr sz="1900" spc="30" dirty="0">
                <a:latin typeface="Calibri"/>
                <a:cs typeface="Calibri"/>
              </a:rPr>
              <a:t>Instituição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b="1" spc="40" dirty="0">
                <a:solidFill>
                  <a:srgbClr val="FF8000"/>
                </a:solidFill>
                <a:latin typeface="Calibri"/>
                <a:cs typeface="Calibri"/>
              </a:rPr>
              <a:t>cultura </a:t>
            </a:r>
            <a:r>
              <a:rPr sz="1900" b="1" spc="45" dirty="0">
                <a:solidFill>
                  <a:srgbClr val="FF8000"/>
                </a:solidFill>
                <a:latin typeface="Calibri"/>
                <a:cs typeface="Calibri"/>
              </a:rPr>
              <a:t>da </a:t>
            </a:r>
            <a:r>
              <a:rPr sz="1900" b="1" spc="40" dirty="0">
                <a:solidFill>
                  <a:srgbClr val="FF8000"/>
                </a:solidFill>
                <a:latin typeface="Calibri"/>
                <a:cs typeface="Calibri"/>
              </a:rPr>
              <a:t>avaliação  em </a:t>
            </a:r>
            <a:r>
              <a:rPr sz="1900" b="1" spc="50" dirty="0">
                <a:solidFill>
                  <a:srgbClr val="FF8000"/>
                </a:solidFill>
                <a:latin typeface="Calibri"/>
                <a:cs typeface="Calibri"/>
              </a:rPr>
              <a:t>larga </a:t>
            </a:r>
            <a:r>
              <a:rPr sz="1900" b="1" spc="45" dirty="0">
                <a:solidFill>
                  <a:srgbClr val="FF8000"/>
                </a:solidFill>
                <a:latin typeface="Calibri"/>
                <a:cs typeface="Calibri"/>
              </a:rPr>
              <a:t>escala </a:t>
            </a:r>
            <a:r>
              <a:rPr sz="1900" b="1" spc="60" dirty="0">
                <a:solidFill>
                  <a:srgbClr val="FF8000"/>
                </a:solidFill>
                <a:latin typeface="Calibri"/>
                <a:cs typeface="Calibri"/>
              </a:rPr>
              <a:t>como </a:t>
            </a:r>
            <a:r>
              <a:rPr sz="1900" b="1" spc="55" dirty="0">
                <a:solidFill>
                  <a:srgbClr val="FF8000"/>
                </a:solidFill>
                <a:latin typeface="Calibri"/>
                <a:cs typeface="Calibri"/>
              </a:rPr>
              <a:t>forma </a:t>
            </a:r>
            <a:r>
              <a:rPr sz="1900" b="1" spc="30" dirty="0">
                <a:solidFill>
                  <a:srgbClr val="FF8000"/>
                </a:solidFill>
                <a:latin typeface="Calibri"/>
                <a:cs typeface="Calibri"/>
              </a:rPr>
              <a:t>de gestão </a:t>
            </a:r>
            <a:r>
              <a:rPr sz="1900" b="1" spc="45" dirty="0">
                <a:solidFill>
                  <a:srgbClr val="FF8000"/>
                </a:solidFill>
                <a:latin typeface="Calibri"/>
                <a:cs typeface="Calibri"/>
              </a:rPr>
              <a:t>da </a:t>
            </a:r>
            <a:r>
              <a:rPr sz="1900" b="1" spc="35" dirty="0">
                <a:solidFill>
                  <a:srgbClr val="FF8000"/>
                </a:solidFill>
                <a:latin typeface="Calibri"/>
                <a:cs typeface="Calibri"/>
              </a:rPr>
              <a:t>qualidade </a:t>
            </a:r>
            <a:r>
              <a:rPr sz="1900" b="1" spc="40" dirty="0">
                <a:solidFill>
                  <a:srgbClr val="FF8000"/>
                </a:solidFill>
                <a:latin typeface="Calibri"/>
                <a:cs typeface="Calibri"/>
              </a:rPr>
              <a:t>na </a:t>
            </a:r>
            <a:r>
              <a:rPr sz="1900" b="1" spc="55" dirty="0">
                <a:solidFill>
                  <a:srgbClr val="FF8000"/>
                </a:solidFill>
                <a:latin typeface="Calibri"/>
                <a:cs typeface="Calibri"/>
              </a:rPr>
              <a:t>educação</a:t>
            </a:r>
            <a:r>
              <a:rPr sz="1900" spc="55" dirty="0">
                <a:latin typeface="Calibri"/>
                <a:cs typeface="Calibri"/>
              </a:rPr>
              <a:t>, </a:t>
            </a:r>
            <a:r>
              <a:rPr sz="1900" spc="30" dirty="0">
                <a:latin typeface="Calibri"/>
                <a:cs typeface="Calibri"/>
              </a:rPr>
              <a:t>utilizando </a:t>
            </a:r>
            <a:r>
              <a:rPr sz="1900" spc="15" dirty="0">
                <a:latin typeface="Calibri"/>
                <a:cs typeface="Calibri"/>
              </a:rPr>
              <a:t>testes </a:t>
            </a:r>
            <a:r>
              <a:rPr sz="1900" spc="45" dirty="0">
                <a:latin typeface="Calibri"/>
                <a:cs typeface="Calibri"/>
              </a:rPr>
              <a:t>padronizados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35" dirty="0">
                <a:latin typeface="Calibri"/>
                <a:cs typeface="Calibri"/>
              </a:rPr>
              <a:t>avaliar </a:t>
            </a:r>
            <a:r>
              <a:rPr sz="1900" spc="40" dirty="0">
                <a:latin typeface="Calibri"/>
                <a:cs typeface="Calibri"/>
              </a:rPr>
              <a:t>a  </a:t>
            </a:r>
            <a:r>
              <a:rPr sz="1900" spc="45" dirty="0">
                <a:latin typeface="Calibri"/>
                <a:cs typeface="Calibri"/>
              </a:rPr>
              <a:t>aprendizagem </a:t>
            </a:r>
            <a:r>
              <a:rPr sz="1900" spc="55" dirty="0">
                <a:latin typeface="Calibri"/>
                <a:cs typeface="Calibri"/>
              </a:rPr>
              <a:t>por </a:t>
            </a:r>
            <a:r>
              <a:rPr sz="1900" spc="30" dirty="0">
                <a:latin typeface="Calibri"/>
                <a:cs typeface="Calibri"/>
              </a:rPr>
              <a:t>meio de </a:t>
            </a:r>
            <a:r>
              <a:rPr sz="1900" spc="50" dirty="0">
                <a:latin typeface="Calibri"/>
                <a:cs typeface="Calibri"/>
              </a:rPr>
              <a:t>escalas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proficiência, </a:t>
            </a:r>
            <a:r>
              <a:rPr sz="1900" spc="40" dirty="0">
                <a:latin typeface="Calibri"/>
                <a:cs typeface="Calibri"/>
              </a:rPr>
              <a:t>sendo </a:t>
            </a:r>
            <a:r>
              <a:rPr sz="1900" spc="50" dirty="0">
                <a:latin typeface="Calibri"/>
                <a:cs typeface="Calibri"/>
              </a:rPr>
              <a:t>um </a:t>
            </a:r>
            <a:r>
              <a:rPr sz="1900" spc="40" dirty="0">
                <a:latin typeface="Calibri"/>
                <a:cs typeface="Calibri"/>
              </a:rPr>
              <a:t>parâmetro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medição da </a:t>
            </a:r>
            <a:r>
              <a:rPr sz="1900" spc="35" dirty="0">
                <a:latin typeface="Calibri"/>
                <a:cs typeface="Calibri"/>
              </a:rPr>
              <a:t>qualidade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60" dirty="0">
                <a:latin typeface="Calibri"/>
                <a:cs typeface="Calibri"/>
              </a:rPr>
              <a:t>curso  </a:t>
            </a:r>
            <a:r>
              <a:rPr sz="1900" spc="45" dirty="0">
                <a:latin typeface="Calibri"/>
                <a:cs typeface="Calibri"/>
              </a:rPr>
              <a:t>do</a:t>
            </a:r>
            <a:r>
              <a:rPr sz="1900" spc="80" dirty="0">
                <a:latin typeface="Calibri"/>
                <a:cs typeface="Calibri"/>
              </a:rPr>
              <a:t> Senac.</a:t>
            </a:r>
            <a:endParaRPr sz="1900" dirty="0">
              <a:latin typeface="Calibri"/>
              <a:cs typeface="Calibri"/>
            </a:endParaRPr>
          </a:p>
          <a:p>
            <a:pPr marL="12700" marR="6350" algn="just">
              <a:lnSpc>
                <a:spcPct val="115100"/>
              </a:lnSpc>
            </a:pPr>
            <a:r>
              <a:rPr sz="1900" spc="30" dirty="0">
                <a:latin typeface="Calibri"/>
                <a:cs typeface="Calibri"/>
              </a:rPr>
              <a:t>Importante </a:t>
            </a:r>
            <a:r>
              <a:rPr sz="1900" spc="40" dirty="0">
                <a:latin typeface="Calibri"/>
                <a:cs typeface="Calibri"/>
              </a:rPr>
              <a:t>destacar </a:t>
            </a:r>
            <a:r>
              <a:rPr sz="1900" spc="50" dirty="0">
                <a:latin typeface="Calibri"/>
                <a:cs typeface="Calibri"/>
              </a:rPr>
              <a:t>que, </a:t>
            </a:r>
            <a:r>
              <a:rPr sz="1900" spc="40" dirty="0">
                <a:latin typeface="Calibri"/>
                <a:cs typeface="Calibri"/>
              </a:rPr>
              <a:t>no </a:t>
            </a:r>
            <a:r>
              <a:rPr sz="1900" spc="25" dirty="0">
                <a:latin typeface="Calibri"/>
                <a:cs typeface="Calibri"/>
              </a:rPr>
              <a:t>âmbito </a:t>
            </a:r>
            <a:r>
              <a:rPr sz="1900" spc="45" dirty="0">
                <a:latin typeface="Calibri"/>
                <a:cs typeface="Calibri"/>
              </a:rPr>
              <a:t>da </a:t>
            </a:r>
            <a:r>
              <a:rPr sz="1900" spc="40" dirty="0">
                <a:latin typeface="Calibri"/>
                <a:cs typeface="Calibri"/>
              </a:rPr>
              <a:t>avaliação </a:t>
            </a:r>
            <a:r>
              <a:rPr sz="1900" spc="30" dirty="0">
                <a:latin typeface="Calibri"/>
                <a:cs typeface="Calibri"/>
              </a:rPr>
              <a:t>institucional,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70" dirty="0">
                <a:latin typeface="Calibri"/>
                <a:cs typeface="Calibri"/>
              </a:rPr>
              <a:t>Senac </a:t>
            </a:r>
            <a:r>
              <a:rPr sz="1900" spc="30" dirty="0">
                <a:latin typeface="Calibri"/>
                <a:cs typeface="Calibri"/>
              </a:rPr>
              <a:t>foi </a:t>
            </a:r>
            <a:r>
              <a:rPr sz="1900" spc="40" dirty="0">
                <a:latin typeface="Calibri"/>
                <a:cs typeface="Calibri"/>
              </a:rPr>
              <a:t>convidado a participar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50" dirty="0">
                <a:latin typeface="Calibri"/>
                <a:cs typeface="Calibri"/>
              </a:rPr>
              <a:t>grupo 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35" dirty="0">
                <a:latin typeface="Calibri"/>
                <a:cs typeface="Calibri"/>
              </a:rPr>
              <a:t>especialistas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35" dirty="0">
                <a:latin typeface="Calibri"/>
                <a:cs typeface="Calibri"/>
              </a:rPr>
              <a:t>discutir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150" dirty="0">
                <a:latin typeface="Calibri"/>
                <a:cs typeface="Calibri"/>
              </a:rPr>
              <a:t>PISA-VET </a:t>
            </a:r>
            <a:r>
              <a:rPr sz="1900" spc="35" dirty="0">
                <a:latin typeface="Calibri"/>
                <a:cs typeface="Calibri"/>
              </a:rPr>
              <a:t>(Vocational </a:t>
            </a:r>
            <a:r>
              <a:rPr sz="1900" spc="55" dirty="0">
                <a:latin typeface="Calibri"/>
                <a:cs typeface="Calibri"/>
              </a:rPr>
              <a:t>Education </a:t>
            </a:r>
            <a:r>
              <a:rPr sz="1900" spc="40" dirty="0">
                <a:latin typeface="Calibri"/>
                <a:cs typeface="Calibri"/>
              </a:rPr>
              <a:t>and </a:t>
            </a:r>
            <a:r>
              <a:rPr sz="1900" spc="55" dirty="0">
                <a:latin typeface="Calibri"/>
                <a:cs typeface="Calibri"/>
              </a:rPr>
              <a:t>Training), </a:t>
            </a:r>
            <a:r>
              <a:rPr sz="1900" spc="40" dirty="0">
                <a:latin typeface="Calibri"/>
                <a:cs typeface="Calibri"/>
              </a:rPr>
              <a:t>cujo </a:t>
            </a:r>
            <a:r>
              <a:rPr sz="1900" spc="35" dirty="0">
                <a:latin typeface="Calibri"/>
                <a:cs typeface="Calibri"/>
              </a:rPr>
              <a:t>trabalho </a:t>
            </a:r>
            <a:r>
              <a:rPr sz="1900" spc="20" dirty="0">
                <a:latin typeface="Calibri"/>
                <a:cs typeface="Calibri"/>
              </a:rPr>
              <a:t>é </a:t>
            </a:r>
            <a:r>
              <a:rPr sz="1900" spc="45" dirty="0">
                <a:latin typeface="Calibri"/>
                <a:cs typeface="Calibri"/>
              </a:rPr>
              <a:t>coordenado  </a:t>
            </a:r>
            <a:r>
              <a:rPr sz="1900" spc="35" dirty="0">
                <a:latin typeface="Calibri"/>
                <a:cs typeface="Calibri"/>
              </a:rPr>
              <a:t>pela </a:t>
            </a:r>
            <a:r>
              <a:rPr sz="1900" spc="210" dirty="0">
                <a:latin typeface="Calibri"/>
                <a:cs typeface="Calibri"/>
              </a:rPr>
              <a:t>OCDE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35" dirty="0">
                <a:latin typeface="Calibri"/>
                <a:cs typeface="Calibri"/>
              </a:rPr>
              <a:t>conta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40" dirty="0">
                <a:latin typeface="Calibri"/>
                <a:cs typeface="Calibri"/>
              </a:rPr>
              <a:t>a participação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vários </a:t>
            </a:r>
            <a:r>
              <a:rPr sz="1900" spc="55" dirty="0">
                <a:latin typeface="Calibri"/>
                <a:cs typeface="Calibri"/>
              </a:rPr>
              <a:t>países. </a:t>
            </a:r>
            <a:r>
              <a:rPr sz="1900" spc="65" dirty="0">
                <a:latin typeface="Calibri"/>
                <a:cs typeface="Calibri"/>
              </a:rPr>
              <a:t>No </a:t>
            </a:r>
            <a:r>
              <a:rPr sz="1900" spc="60" dirty="0">
                <a:latin typeface="Calibri"/>
                <a:cs typeface="Calibri"/>
              </a:rPr>
              <a:t>Brasil, </a:t>
            </a:r>
            <a:r>
              <a:rPr sz="1900" spc="50" dirty="0">
                <a:latin typeface="Calibri"/>
                <a:cs typeface="Calibri"/>
              </a:rPr>
              <a:t>as </a:t>
            </a:r>
            <a:r>
              <a:rPr sz="1900" spc="25" dirty="0">
                <a:latin typeface="Calibri"/>
                <a:cs typeface="Calibri"/>
              </a:rPr>
              <a:t>instituições </a:t>
            </a:r>
            <a:r>
              <a:rPr sz="1900" spc="20" dirty="0">
                <a:latin typeface="Calibri"/>
                <a:cs typeface="Calibri"/>
              </a:rPr>
              <a:t>atuantes neste </a:t>
            </a:r>
            <a:r>
              <a:rPr sz="1900" spc="25" dirty="0">
                <a:latin typeface="Calibri"/>
                <a:cs typeface="Calibri"/>
              </a:rPr>
              <a:t>projeto </a:t>
            </a:r>
            <a:r>
              <a:rPr sz="1900" spc="45" dirty="0">
                <a:latin typeface="Calibri"/>
                <a:cs typeface="Calibri"/>
              </a:rPr>
              <a:t>são  </a:t>
            </a:r>
            <a:r>
              <a:rPr sz="1900" spc="75" dirty="0">
                <a:latin typeface="Calibri"/>
                <a:cs typeface="Calibri"/>
              </a:rPr>
              <a:t>Senac, </a:t>
            </a:r>
            <a:r>
              <a:rPr sz="1900" spc="60" dirty="0">
                <a:latin typeface="Calibri"/>
                <a:cs typeface="Calibri"/>
              </a:rPr>
              <a:t>Senai, </a:t>
            </a:r>
            <a:r>
              <a:rPr sz="1900" spc="40" dirty="0">
                <a:latin typeface="Calibri"/>
                <a:cs typeface="Calibri"/>
              </a:rPr>
              <a:t>Inep </a:t>
            </a:r>
            <a:r>
              <a:rPr sz="1900" spc="20" dirty="0">
                <a:latin typeface="Calibri"/>
                <a:cs typeface="Calibri"/>
              </a:rPr>
              <a:t>e</a:t>
            </a:r>
            <a:r>
              <a:rPr sz="1900" spc="170" dirty="0">
                <a:latin typeface="Calibri"/>
                <a:cs typeface="Calibri"/>
              </a:rPr>
              <a:t> </a:t>
            </a:r>
            <a:r>
              <a:rPr sz="1900" spc="175" dirty="0">
                <a:latin typeface="Calibri"/>
                <a:cs typeface="Calibri"/>
              </a:rPr>
              <a:t>MEC.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5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3000" spc="300" dirty="0">
                <a:latin typeface="Calibri"/>
                <a:cs typeface="Calibri"/>
              </a:rPr>
              <a:t>VOCAÇÃO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235" dirty="0">
                <a:latin typeface="Calibri"/>
                <a:cs typeface="Calibri"/>
              </a:rPr>
              <a:t>REGIONAL</a:t>
            </a:r>
            <a:endParaRPr sz="3000" dirty="0">
              <a:latin typeface="Calibri"/>
              <a:cs typeface="Calibri"/>
            </a:endParaRPr>
          </a:p>
          <a:p>
            <a:pPr marL="12700" marR="5715" algn="just">
              <a:lnSpc>
                <a:spcPct val="115100"/>
              </a:lnSpc>
              <a:spcBef>
                <a:spcPts val="2770"/>
              </a:spcBef>
            </a:pPr>
            <a:r>
              <a:rPr sz="1900" spc="60" dirty="0">
                <a:latin typeface="Calibri"/>
                <a:cs typeface="Calibri"/>
              </a:rPr>
              <a:t>Para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0" dirty="0">
                <a:latin typeface="Calibri"/>
                <a:cs typeface="Calibri"/>
              </a:rPr>
              <a:t>realização </a:t>
            </a:r>
            <a:r>
              <a:rPr sz="1900" spc="35" dirty="0">
                <a:latin typeface="Calibri"/>
                <a:cs typeface="Calibri"/>
              </a:rPr>
              <a:t>adequada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0" dirty="0">
                <a:latin typeface="Calibri"/>
                <a:cs typeface="Calibri"/>
              </a:rPr>
              <a:t>um </a:t>
            </a:r>
            <a:r>
              <a:rPr sz="1900" spc="25" dirty="0">
                <a:latin typeface="Calibri"/>
                <a:cs typeface="Calibri"/>
              </a:rPr>
              <a:t>planejamento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20" dirty="0">
                <a:latin typeface="Calibri"/>
                <a:cs typeface="Calibri"/>
              </a:rPr>
              <a:t>investimentos </a:t>
            </a:r>
            <a:r>
              <a:rPr sz="1900" spc="40" dirty="0">
                <a:latin typeface="Calibri"/>
                <a:cs typeface="Calibri"/>
              </a:rPr>
              <a:t>em </a:t>
            </a:r>
            <a:r>
              <a:rPr sz="1900" spc="35" dirty="0">
                <a:latin typeface="Calibri"/>
                <a:cs typeface="Calibri"/>
              </a:rPr>
              <a:t>novas unidades </a:t>
            </a:r>
            <a:r>
              <a:rPr sz="1900" spc="40" dirty="0">
                <a:latin typeface="Calibri"/>
                <a:cs typeface="Calibri"/>
              </a:rPr>
              <a:t>educacionais </a:t>
            </a:r>
            <a:r>
              <a:rPr sz="1900" spc="20" dirty="0">
                <a:latin typeface="Calibri"/>
                <a:cs typeface="Calibri"/>
              </a:rPr>
              <a:t>é  </a:t>
            </a:r>
            <a:r>
              <a:rPr sz="1900" spc="45" dirty="0">
                <a:latin typeface="Calibri"/>
                <a:cs typeface="Calibri"/>
              </a:rPr>
              <a:t>necessária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0" dirty="0">
                <a:latin typeface="Calibri"/>
                <a:cs typeface="Calibri"/>
              </a:rPr>
              <a:t>realização </a:t>
            </a:r>
            <a:r>
              <a:rPr sz="1900" spc="30" dirty="0">
                <a:latin typeface="Calibri"/>
                <a:cs typeface="Calibri"/>
              </a:rPr>
              <a:t>prévia de </a:t>
            </a:r>
            <a:r>
              <a:rPr sz="1900" spc="50" dirty="0">
                <a:latin typeface="Calibri"/>
                <a:cs typeface="Calibri"/>
              </a:rPr>
              <a:t>um </a:t>
            </a:r>
            <a:r>
              <a:rPr sz="1900" spc="25" dirty="0">
                <a:latin typeface="Calibri"/>
                <a:cs typeface="Calibri"/>
              </a:rPr>
              <a:t>estudo </a:t>
            </a:r>
            <a:r>
              <a:rPr sz="1900" spc="45" dirty="0">
                <a:latin typeface="Calibri"/>
                <a:cs typeface="Calibri"/>
              </a:rPr>
              <a:t>sobre </a:t>
            </a:r>
            <a:r>
              <a:rPr sz="1900" spc="40" dirty="0">
                <a:latin typeface="Calibri"/>
                <a:cs typeface="Calibri"/>
              </a:rPr>
              <a:t>a região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25" dirty="0">
                <a:latin typeface="Calibri"/>
                <a:cs typeface="Calibri"/>
              </a:rPr>
              <a:t>possibilite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40" dirty="0">
                <a:latin typeface="Calibri"/>
                <a:cs typeface="Calibri"/>
              </a:rPr>
              <a:t>conhecimento </a:t>
            </a:r>
            <a:r>
              <a:rPr sz="1900" spc="45" dirty="0">
                <a:latin typeface="Calibri"/>
                <a:cs typeface="Calibri"/>
              </a:rPr>
              <a:t>da </a:t>
            </a:r>
            <a:r>
              <a:rPr sz="1900" spc="35" dirty="0">
                <a:latin typeface="Calibri"/>
                <a:cs typeface="Calibri"/>
              </a:rPr>
              <a:t>realidade </a:t>
            </a:r>
            <a:r>
              <a:rPr sz="1900" spc="50" dirty="0">
                <a:latin typeface="Calibri"/>
                <a:cs typeface="Calibri"/>
              </a:rPr>
              <a:t>local 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5" dirty="0">
                <a:latin typeface="Calibri"/>
                <a:cs typeface="Calibri"/>
              </a:rPr>
              <a:t>suas </a:t>
            </a:r>
            <a:r>
              <a:rPr sz="1900" spc="35" dirty="0">
                <a:latin typeface="Calibri"/>
                <a:cs typeface="Calibri"/>
              </a:rPr>
              <a:t>respectivas </a:t>
            </a:r>
            <a:r>
              <a:rPr sz="1900" spc="50" dirty="0">
                <a:latin typeface="Calibri"/>
                <a:cs typeface="Calibri"/>
              </a:rPr>
              <a:t>demandas, </a:t>
            </a:r>
            <a:r>
              <a:rPr sz="1900" spc="60" dirty="0">
                <a:latin typeface="Calibri"/>
                <a:cs typeface="Calibri"/>
              </a:rPr>
              <a:t>colocando-as </a:t>
            </a:r>
            <a:r>
              <a:rPr sz="1900" spc="40" dirty="0">
                <a:latin typeface="Calibri"/>
                <a:cs typeface="Calibri"/>
              </a:rPr>
              <a:t>em </a:t>
            </a:r>
            <a:r>
              <a:rPr sz="1900" spc="35" dirty="0">
                <a:latin typeface="Calibri"/>
                <a:cs typeface="Calibri"/>
              </a:rPr>
              <a:t>perspectiva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50" dirty="0">
                <a:latin typeface="Calibri"/>
                <a:cs typeface="Calibri"/>
              </a:rPr>
              <a:t>as </a:t>
            </a:r>
            <a:r>
              <a:rPr sz="1900" spc="30" dirty="0">
                <a:latin typeface="Calibri"/>
                <a:cs typeface="Calibri"/>
              </a:rPr>
              <a:t>tendências </a:t>
            </a:r>
            <a:r>
              <a:rPr sz="1900" spc="40" dirty="0">
                <a:latin typeface="Calibri"/>
                <a:cs typeface="Calibri"/>
              </a:rPr>
              <a:t>nacionais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40" dirty="0">
                <a:latin typeface="Calibri"/>
                <a:cs typeface="Calibri"/>
              </a:rPr>
              <a:t>se </a:t>
            </a:r>
            <a:r>
              <a:rPr sz="1900" spc="45" dirty="0">
                <a:latin typeface="Calibri"/>
                <a:cs typeface="Calibri"/>
              </a:rPr>
              <a:t>apresentam.  </a:t>
            </a:r>
            <a:r>
              <a:rPr sz="1900" spc="160" dirty="0">
                <a:latin typeface="Calibri"/>
                <a:cs typeface="Calibri"/>
              </a:rPr>
              <a:t>O </a:t>
            </a:r>
            <a:r>
              <a:rPr sz="1900" spc="25" dirty="0">
                <a:latin typeface="Calibri"/>
                <a:cs typeface="Calibri"/>
              </a:rPr>
              <a:t>projeto </a:t>
            </a:r>
            <a:r>
              <a:rPr sz="1900" spc="40" dirty="0">
                <a:latin typeface="Calibri"/>
                <a:cs typeface="Calibri"/>
              </a:rPr>
              <a:t>pressupõe </a:t>
            </a:r>
            <a:r>
              <a:rPr sz="1900" spc="50" dirty="0">
                <a:latin typeface="Calibri"/>
                <a:cs typeface="Calibri"/>
              </a:rPr>
              <a:t>um </a:t>
            </a:r>
            <a:r>
              <a:rPr sz="1900" b="1" spc="30" dirty="0">
                <a:solidFill>
                  <a:srgbClr val="FF8000"/>
                </a:solidFill>
                <a:latin typeface="Calibri"/>
                <a:cs typeface="Calibri"/>
              </a:rPr>
              <a:t>mapeamento permanente de todos </a:t>
            </a:r>
            <a:r>
              <a:rPr sz="1900" b="1" spc="50" dirty="0">
                <a:solidFill>
                  <a:srgbClr val="FF8000"/>
                </a:solidFill>
                <a:latin typeface="Calibri"/>
                <a:cs typeface="Calibri"/>
              </a:rPr>
              <a:t>os </a:t>
            </a:r>
            <a:r>
              <a:rPr sz="1900" b="1" spc="40" dirty="0">
                <a:solidFill>
                  <a:srgbClr val="FF8000"/>
                </a:solidFill>
                <a:latin typeface="Calibri"/>
                <a:cs typeface="Calibri"/>
              </a:rPr>
              <a:t>estados</a:t>
            </a:r>
            <a:r>
              <a:rPr sz="1900" spc="40" dirty="0">
                <a:latin typeface="Calibri"/>
                <a:cs typeface="Calibri"/>
              </a:rPr>
              <a:t>, </a:t>
            </a:r>
            <a:r>
              <a:rPr sz="1900" spc="30" dirty="0">
                <a:latin typeface="Calibri"/>
                <a:cs typeface="Calibri"/>
              </a:rPr>
              <a:t>permitindo </a:t>
            </a:r>
            <a:r>
              <a:rPr sz="1900" spc="50" dirty="0">
                <a:latin typeface="Calibri"/>
                <a:cs typeface="Calibri"/>
              </a:rPr>
              <a:t>um </a:t>
            </a:r>
            <a:r>
              <a:rPr sz="1900" spc="35" dirty="0">
                <a:latin typeface="Calibri"/>
                <a:cs typeface="Calibri"/>
              </a:rPr>
              <a:t>diagnóstico </a:t>
            </a:r>
            <a:r>
              <a:rPr sz="1900" spc="40" dirty="0">
                <a:latin typeface="Calibri"/>
                <a:cs typeface="Calibri"/>
              </a:rPr>
              <a:t>mais  rápido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25" dirty="0">
                <a:latin typeface="Calibri"/>
                <a:cs typeface="Calibri"/>
              </a:rPr>
              <a:t>eficiente </a:t>
            </a:r>
            <a:r>
              <a:rPr sz="1900" spc="45" dirty="0">
                <a:latin typeface="Calibri"/>
                <a:cs typeface="Calibri"/>
              </a:rPr>
              <a:t>do</a:t>
            </a:r>
            <a:r>
              <a:rPr sz="1900" spc="250" dirty="0">
                <a:latin typeface="Calibri"/>
                <a:cs typeface="Calibri"/>
              </a:rPr>
              <a:t> </a:t>
            </a:r>
            <a:r>
              <a:rPr sz="1900" spc="50" dirty="0">
                <a:latin typeface="Calibri"/>
                <a:cs typeface="Calibri"/>
              </a:rPr>
              <a:t>regional.</a:t>
            </a:r>
            <a:endParaRPr sz="1900" dirty="0">
              <a:latin typeface="Calibri"/>
              <a:cs typeface="Calibri"/>
            </a:endParaRPr>
          </a:p>
          <a:p>
            <a:pPr marL="12700" marR="6350" algn="just">
              <a:lnSpc>
                <a:spcPct val="115100"/>
              </a:lnSpc>
            </a:pPr>
            <a:r>
              <a:rPr sz="1900" spc="45" dirty="0">
                <a:latin typeface="Calibri"/>
                <a:cs typeface="Calibri"/>
              </a:rPr>
              <a:t>Análises </a:t>
            </a:r>
            <a:r>
              <a:rPr sz="1900" spc="40" dirty="0">
                <a:latin typeface="Calibri"/>
                <a:cs typeface="Calibri"/>
              </a:rPr>
              <a:t>previstas: </a:t>
            </a:r>
            <a:r>
              <a:rPr sz="1900" spc="45" dirty="0">
                <a:latin typeface="Calibri"/>
                <a:cs typeface="Calibri"/>
              </a:rPr>
              <a:t>demográfica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50" dirty="0">
                <a:latin typeface="Calibri"/>
                <a:cs typeface="Calibri"/>
              </a:rPr>
              <a:t>socioeconômica; </a:t>
            </a:r>
            <a:r>
              <a:rPr sz="1900" spc="55" dirty="0">
                <a:latin typeface="Calibri"/>
                <a:cs typeface="Calibri"/>
              </a:rPr>
              <a:t>mercado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trabalho; </a:t>
            </a:r>
            <a:r>
              <a:rPr sz="1900" spc="30" dirty="0">
                <a:latin typeface="Calibri"/>
                <a:cs typeface="Calibri"/>
              </a:rPr>
              <a:t>mapeamento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spc="30" dirty="0">
                <a:latin typeface="Calibri"/>
                <a:cs typeface="Calibri"/>
              </a:rPr>
              <a:t>incentivos </a:t>
            </a:r>
            <a:r>
              <a:rPr sz="1900" spc="40" dirty="0">
                <a:latin typeface="Calibri"/>
                <a:cs typeface="Calibri"/>
              </a:rPr>
              <a:t>ao  </a:t>
            </a:r>
            <a:r>
              <a:rPr sz="1900" spc="25" dirty="0">
                <a:latin typeface="Calibri"/>
                <a:cs typeface="Calibri"/>
              </a:rPr>
              <a:t>desenvolvimento </a:t>
            </a:r>
            <a:r>
              <a:rPr sz="1900" spc="50" dirty="0">
                <a:latin typeface="Calibri"/>
                <a:cs typeface="Calibri"/>
              </a:rPr>
              <a:t>econômico </a:t>
            </a:r>
            <a:r>
              <a:rPr sz="1900" spc="45" dirty="0">
                <a:latin typeface="Calibri"/>
                <a:cs typeface="Calibri"/>
              </a:rPr>
              <a:t>da região; </a:t>
            </a:r>
            <a:r>
              <a:rPr sz="1900" spc="30" dirty="0">
                <a:latin typeface="Calibri"/>
                <a:cs typeface="Calibri"/>
              </a:rPr>
              <a:t>estrutura </a:t>
            </a:r>
            <a:r>
              <a:rPr sz="1900" spc="45" dirty="0">
                <a:latin typeface="Calibri"/>
                <a:cs typeface="Calibri"/>
              </a:rPr>
              <a:t>educacional </a:t>
            </a:r>
            <a:r>
              <a:rPr sz="1900" spc="20" dirty="0">
                <a:latin typeface="Calibri"/>
                <a:cs typeface="Calibri"/>
              </a:rPr>
              <a:t>e atendimento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0" dirty="0">
                <a:latin typeface="Calibri"/>
                <a:cs typeface="Calibri"/>
              </a:rPr>
              <a:t>demanda. </a:t>
            </a:r>
            <a:r>
              <a:rPr sz="1900" spc="65" dirty="0">
                <a:latin typeface="Calibri"/>
                <a:cs typeface="Calibri"/>
              </a:rPr>
              <a:t>Dados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indicadores  a </a:t>
            </a:r>
            <a:r>
              <a:rPr sz="1900" spc="45" dirty="0">
                <a:latin typeface="Calibri"/>
                <a:cs typeface="Calibri"/>
              </a:rPr>
              <a:t>serem </a:t>
            </a:r>
            <a:r>
              <a:rPr sz="1900" spc="35" dirty="0">
                <a:latin typeface="Calibri"/>
                <a:cs typeface="Calibri"/>
              </a:rPr>
              <a:t>divulgados </a:t>
            </a:r>
            <a:r>
              <a:rPr sz="1900" spc="55" dirty="0">
                <a:latin typeface="Calibri"/>
                <a:cs typeface="Calibri"/>
              </a:rPr>
              <a:t>por </a:t>
            </a:r>
            <a:r>
              <a:rPr sz="1900" spc="30" dirty="0">
                <a:latin typeface="Calibri"/>
                <a:cs typeface="Calibri"/>
              </a:rPr>
              <a:t>meio de painéis </a:t>
            </a:r>
            <a:r>
              <a:rPr sz="1900" spc="20" dirty="0">
                <a:latin typeface="Calibri"/>
                <a:cs typeface="Calibri"/>
              </a:rPr>
              <a:t>e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relatórios analíticos </a:t>
            </a:r>
            <a:r>
              <a:rPr sz="1900" spc="50" dirty="0">
                <a:latin typeface="Calibri"/>
                <a:cs typeface="Calibri"/>
              </a:rPr>
              <a:t>para os </a:t>
            </a:r>
            <a:r>
              <a:rPr sz="1900" spc="45" dirty="0">
                <a:latin typeface="Calibri"/>
                <a:cs typeface="Calibri"/>
              </a:rPr>
              <a:t>regionais.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75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3438" y="1028700"/>
            <a:ext cx="4049285" cy="8226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7731" y="1262538"/>
            <a:ext cx="3506613" cy="7609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90239" y="5188968"/>
            <a:ext cx="7827645" cy="2482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95"/>
              </a:spcBef>
            </a:pPr>
            <a:r>
              <a:rPr sz="2350" spc="150" dirty="0">
                <a:latin typeface="Calibri"/>
                <a:cs typeface="Calibri"/>
              </a:rPr>
              <a:t>É </a:t>
            </a:r>
            <a:r>
              <a:rPr sz="2350" spc="35" dirty="0">
                <a:latin typeface="Calibri"/>
                <a:cs typeface="Calibri"/>
              </a:rPr>
              <a:t>responsável </a:t>
            </a:r>
            <a:r>
              <a:rPr sz="2350" spc="95" dirty="0">
                <a:latin typeface="Calibri"/>
                <a:cs typeface="Calibri"/>
              </a:rPr>
              <a:t>pela </a:t>
            </a:r>
            <a:r>
              <a:rPr sz="2350" spc="80" dirty="0">
                <a:latin typeface="Calibri"/>
                <a:cs typeface="Calibri"/>
              </a:rPr>
              <a:t>comunicação, </a:t>
            </a:r>
            <a:r>
              <a:rPr sz="2350" i="1" spc="15" dirty="0">
                <a:latin typeface="Calibri"/>
                <a:cs typeface="Calibri"/>
              </a:rPr>
              <a:t>marketing </a:t>
            </a:r>
            <a:r>
              <a:rPr sz="2350" i="1" spc="95" dirty="0">
                <a:latin typeface="Calibri"/>
                <a:cs typeface="Calibri"/>
              </a:rPr>
              <a:t>e</a:t>
            </a:r>
            <a:r>
              <a:rPr sz="2350" spc="95" dirty="0">
                <a:latin typeface="Calibri"/>
                <a:cs typeface="Calibri"/>
              </a:rPr>
              <a:t>ducacional </a:t>
            </a:r>
            <a:r>
              <a:rPr sz="2350" spc="110" dirty="0">
                <a:latin typeface="Calibri"/>
                <a:cs typeface="Calibri"/>
              </a:rPr>
              <a:t>e  </a:t>
            </a:r>
            <a:r>
              <a:rPr sz="2350" spc="20" dirty="0">
                <a:latin typeface="Calibri"/>
                <a:cs typeface="Calibri"/>
              </a:rPr>
              <a:t>eventos </a:t>
            </a:r>
            <a:r>
              <a:rPr sz="2350" spc="25" dirty="0">
                <a:latin typeface="Calibri"/>
                <a:cs typeface="Calibri"/>
              </a:rPr>
              <a:t>institucionais. </a:t>
            </a:r>
            <a:r>
              <a:rPr sz="2350" spc="140" dirty="0">
                <a:latin typeface="Calibri"/>
                <a:cs typeface="Calibri"/>
              </a:rPr>
              <a:t>Cuida </a:t>
            </a:r>
            <a:r>
              <a:rPr sz="2350" spc="75" dirty="0">
                <a:latin typeface="Calibri"/>
                <a:cs typeface="Calibri"/>
              </a:rPr>
              <a:t>do </a:t>
            </a:r>
            <a:r>
              <a:rPr sz="2350" spc="40" dirty="0">
                <a:latin typeface="Calibri"/>
                <a:cs typeface="Calibri"/>
              </a:rPr>
              <a:t>posicionamento </a:t>
            </a:r>
            <a:r>
              <a:rPr sz="2350" spc="75" dirty="0">
                <a:latin typeface="Calibri"/>
                <a:cs typeface="Calibri"/>
              </a:rPr>
              <a:t>estratégico  </a:t>
            </a:r>
            <a:r>
              <a:rPr sz="2350" spc="55" dirty="0">
                <a:latin typeface="Calibri"/>
                <a:cs typeface="Calibri"/>
              </a:rPr>
              <a:t>dos </a:t>
            </a:r>
            <a:r>
              <a:rPr sz="2350" spc="20" dirty="0">
                <a:latin typeface="Calibri"/>
                <a:cs typeface="Calibri"/>
              </a:rPr>
              <a:t>produtos </a:t>
            </a:r>
            <a:r>
              <a:rPr sz="2350" spc="110" dirty="0">
                <a:latin typeface="Calibri"/>
                <a:cs typeface="Calibri"/>
              </a:rPr>
              <a:t>e </a:t>
            </a:r>
            <a:r>
              <a:rPr sz="2350" spc="50" dirty="0">
                <a:latin typeface="Calibri"/>
                <a:cs typeface="Calibri"/>
              </a:rPr>
              <a:t>soluções </a:t>
            </a:r>
            <a:r>
              <a:rPr sz="2350" spc="85" dirty="0">
                <a:latin typeface="Calibri"/>
                <a:cs typeface="Calibri"/>
              </a:rPr>
              <a:t>educacionais </a:t>
            </a:r>
            <a:r>
              <a:rPr sz="2350" spc="75" dirty="0">
                <a:latin typeface="Calibri"/>
                <a:cs typeface="Calibri"/>
              </a:rPr>
              <a:t>do </a:t>
            </a:r>
            <a:r>
              <a:rPr sz="2350" spc="-20" dirty="0">
                <a:latin typeface="Calibri"/>
                <a:cs typeface="Calibri"/>
              </a:rPr>
              <a:t>DN </a:t>
            </a:r>
            <a:r>
              <a:rPr sz="2350" spc="-15" dirty="0">
                <a:latin typeface="Calibri"/>
                <a:cs typeface="Calibri"/>
              </a:rPr>
              <a:t>junto </a:t>
            </a:r>
            <a:r>
              <a:rPr sz="2350" spc="90" dirty="0">
                <a:latin typeface="Calibri"/>
                <a:cs typeface="Calibri"/>
              </a:rPr>
              <a:t>aos </a:t>
            </a:r>
            <a:r>
              <a:rPr sz="2350" spc="30" dirty="0">
                <a:latin typeface="Calibri"/>
                <a:cs typeface="Calibri"/>
              </a:rPr>
              <a:t>DRs </a:t>
            </a:r>
            <a:r>
              <a:rPr sz="2350" spc="110" dirty="0">
                <a:latin typeface="Calibri"/>
                <a:cs typeface="Calibri"/>
              </a:rPr>
              <a:t>e  </a:t>
            </a:r>
            <a:r>
              <a:rPr sz="2350" spc="80" dirty="0">
                <a:latin typeface="Calibri"/>
                <a:cs typeface="Calibri"/>
              </a:rPr>
              <a:t>pelas </a:t>
            </a:r>
            <a:r>
              <a:rPr sz="2350" spc="70" dirty="0">
                <a:latin typeface="Calibri"/>
                <a:cs typeface="Calibri"/>
              </a:rPr>
              <a:t>estratégias </a:t>
            </a:r>
            <a:r>
              <a:rPr sz="2350" spc="110" dirty="0">
                <a:latin typeface="Calibri"/>
                <a:cs typeface="Calibri"/>
              </a:rPr>
              <a:t>e </a:t>
            </a:r>
            <a:r>
              <a:rPr sz="2350" spc="20" dirty="0">
                <a:latin typeface="Calibri"/>
                <a:cs typeface="Calibri"/>
              </a:rPr>
              <a:t>produtos </a:t>
            </a:r>
            <a:r>
              <a:rPr sz="2350" spc="105" dirty="0">
                <a:latin typeface="Calibri"/>
                <a:cs typeface="Calibri"/>
              </a:rPr>
              <a:t>de </a:t>
            </a:r>
            <a:r>
              <a:rPr sz="2350" spc="90" dirty="0">
                <a:latin typeface="Calibri"/>
                <a:cs typeface="Calibri"/>
              </a:rPr>
              <a:t>comunicação </a:t>
            </a:r>
            <a:r>
              <a:rPr sz="2350" spc="155" dirty="0">
                <a:latin typeface="Calibri"/>
                <a:cs typeface="Calibri"/>
              </a:rPr>
              <a:t>da </a:t>
            </a:r>
            <a:r>
              <a:rPr sz="2350" spc="25" dirty="0">
                <a:latin typeface="Calibri"/>
                <a:cs typeface="Calibri"/>
              </a:rPr>
              <a:t>instituição,  </a:t>
            </a:r>
            <a:r>
              <a:rPr sz="2350" spc="35" dirty="0">
                <a:latin typeface="Calibri"/>
                <a:cs typeface="Calibri"/>
              </a:rPr>
              <a:t>otimizando </a:t>
            </a:r>
            <a:r>
              <a:rPr sz="2350" spc="50" dirty="0">
                <a:latin typeface="Calibri"/>
                <a:cs typeface="Calibri"/>
              </a:rPr>
              <a:t>o </a:t>
            </a:r>
            <a:r>
              <a:rPr sz="2350" spc="45" dirty="0">
                <a:latin typeface="Calibri"/>
                <a:cs typeface="Calibri"/>
              </a:rPr>
              <a:t>relacionamento </a:t>
            </a:r>
            <a:r>
              <a:rPr sz="2350" spc="10" dirty="0">
                <a:latin typeface="Calibri"/>
                <a:cs typeface="Calibri"/>
              </a:rPr>
              <a:t>entre </a:t>
            </a:r>
            <a:r>
              <a:rPr sz="2350" spc="50" dirty="0">
                <a:latin typeface="Calibri"/>
                <a:cs typeface="Calibri"/>
              </a:rPr>
              <a:t>o </a:t>
            </a:r>
            <a:r>
              <a:rPr sz="2350" spc="150" dirty="0">
                <a:latin typeface="Calibri"/>
                <a:cs typeface="Calibri"/>
              </a:rPr>
              <a:t>Senac </a:t>
            </a:r>
            <a:r>
              <a:rPr sz="2350" spc="-20" dirty="0">
                <a:latin typeface="Calibri"/>
                <a:cs typeface="Calibri"/>
              </a:rPr>
              <a:t>DN </a:t>
            </a:r>
            <a:r>
              <a:rPr sz="2350" spc="110" dirty="0">
                <a:latin typeface="Calibri"/>
                <a:cs typeface="Calibri"/>
              </a:rPr>
              <a:t>e </a:t>
            </a:r>
            <a:r>
              <a:rPr sz="2350" spc="25" dirty="0">
                <a:latin typeface="Calibri"/>
                <a:cs typeface="Calibri"/>
              </a:rPr>
              <a:t>seus  </a:t>
            </a:r>
            <a:r>
              <a:rPr sz="2350" spc="35" dirty="0">
                <a:latin typeface="Calibri"/>
                <a:cs typeface="Calibri"/>
              </a:rPr>
              <a:t>diferentes </a:t>
            </a:r>
            <a:r>
              <a:rPr sz="2350" spc="50" dirty="0">
                <a:latin typeface="Calibri"/>
                <a:cs typeface="Calibri"/>
              </a:rPr>
              <a:t>públicos </a:t>
            </a:r>
            <a:r>
              <a:rPr sz="2350" spc="-5" dirty="0">
                <a:latin typeface="Calibri"/>
                <a:cs typeface="Calibri"/>
              </a:rPr>
              <a:t>internos </a:t>
            </a:r>
            <a:r>
              <a:rPr sz="2350" spc="110" dirty="0">
                <a:latin typeface="Calibri"/>
                <a:cs typeface="Calibri"/>
              </a:rPr>
              <a:t>e</a:t>
            </a:r>
            <a:r>
              <a:rPr sz="2350" spc="320" dirty="0">
                <a:latin typeface="Calibri"/>
                <a:cs typeface="Calibri"/>
              </a:rPr>
              <a:t> </a:t>
            </a:r>
            <a:r>
              <a:rPr sz="2350" spc="20" dirty="0">
                <a:latin typeface="Calibri"/>
                <a:cs typeface="Calibri"/>
              </a:rPr>
              <a:t>externos.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04748" y="1554948"/>
            <a:ext cx="6944961" cy="3148297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3400" u="none" spc="145" dirty="0">
                <a:solidFill>
                  <a:srgbClr val="000000"/>
                </a:solidFill>
                <a:latin typeface="Calibri"/>
                <a:cs typeface="Calibri"/>
              </a:rPr>
              <a:t>Gerência</a:t>
            </a:r>
            <a:endParaRPr sz="3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639"/>
              </a:spcBef>
            </a:pPr>
            <a:r>
              <a:rPr sz="7500" u="none" spc="165" dirty="0">
                <a:latin typeface="Trebuchet MS" panose="020B0603020202020204" pitchFamily="34" charset="0"/>
              </a:rPr>
              <a:t>Marketing </a:t>
            </a:r>
            <a:r>
              <a:rPr sz="7500" u="none" spc="95" dirty="0">
                <a:latin typeface="Trebuchet MS" panose="020B0603020202020204" pitchFamily="34" charset="0"/>
              </a:rPr>
              <a:t>e  </a:t>
            </a:r>
            <a:r>
              <a:rPr sz="7500" u="none" spc="305" dirty="0">
                <a:latin typeface="Trebuchet MS" panose="020B0603020202020204" pitchFamily="34" charset="0"/>
              </a:rPr>
              <a:t>Comunicação</a:t>
            </a:r>
            <a:endParaRPr sz="7500" dirty="0">
              <a:latin typeface="Trebuchet MS" panose="020B0603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07700" y="8182578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19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3982" y="2949431"/>
            <a:ext cx="16659860" cy="0"/>
          </a:xfrm>
          <a:custGeom>
            <a:avLst/>
            <a:gdLst/>
            <a:ahLst/>
            <a:cxnLst/>
            <a:rect l="l" t="t" r="r" b="b"/>
            <a:pathLst>
              <a:path w="16659860">
                <a:moveTo>
                  <a:pt x="16659238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88" y="2830369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1788" y="1388832"/>
            <a:ext cx="8185612" cy="9855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u="none" spc="225" dirty="0">
                <a:solidFill>
                  <a:srgbClr val="000000"/>
                </a:solidFill>
                <a:latin typeface="Trebuchet MS" panose="020B0603020202020204" pitchFamily="34" charset="0"/>
              </a:rPr>
              <a:t>Linhas </a:t>
            </a:r>
            <a:r>
              <a:rPr sz="6300" u="none" spc="140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sz="6300" u="none" spc="-2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sz="6300" u="none" spc="215" dirty="0">
                <a:solidFill>
                  <a:srgbClr val="000000"/>
                </a:solidFill>
                <a:latin typeface="Trebuchet MS" panose="020B0603020202020204" pitchFamily="34" charset="0"/>
              </a:rPr>
              <a:t>Trabalho</a:t>
            </a:r>
            <a:endParaRPr sz="630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1788" y="3083703"/>
            <a:ext cx="1675130" cy="1414780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sz="3500" b="1" spc="204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3500" b="1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3500" b="1" spc="235" dirty="0">
                <a:solidFill>
                  <a:srgbClr val="E36132"/>
                </a:solidFill>
                <a:latin typeface="Calibri"/>
                <a:cs typeface="Calibri"/>
              </a:rPr>
              <a:t>1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800" spc="80" dirty="0">
                <a:latin typeface="Calibri"/>
                <a:cs typeface="Calibri"/>
              </a:rPr>
              <a:t>Marketing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1788" y="4824086"/>
            <a:ext cx="3977004" cy="249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30" dirty="0">
                <a:latin typeface="Calibri"/>
                <a:cs typeface="Calibri"/>
              </a:rPr>
              <a:t>Desenvolve </a:t>
            </a:r>
            <a:r>
              <a:rPr sz="2000" spc="40" dirty="0">
                <a:latin typeface="Calibri"/>
                <a:cs typeface="Calibri"/>
              </a:rPr>
              <a:t>campanhas para os  </a:t>
            </a:r>
            <a:r>
              <a:rPr sz="2000" spc="20" dirty="0">
                <a:latin typeface="Calibri"/>
                <a:cs typeface="Calibri"/>
              </a:rPr>
              <a:t>projetos </a:t>
            </a:r>
            <a:r>
              <a:rPr sz="2000" spc="10" dirty="0">
                <a:latin typeface="Calibri"/>
                <a:cs typeface="Calibri"/>
              </a:rPr>
              <a:t>e </a:t>
            </a:r>
            <a:r>
              <a:rPr sz="2000" spc="30" dirty="0">
                <a:latin typeface="Calibri"/>
                <a:cs typeface="Calibri"/>
              </a:rPr>
              <a:t>produtos </a:t>
            </a:r>
            <a:r>
              <a:rPr sz="2000" spc="35" dirty="0">
                <a:latin typeface="Calibri"/>
                <a:cs typeface="Calibri"/>
              </a:rPr>
              <a:t>educacionais do  </a:t>
            </a:r>
            <a:r>
              <a:rPr sz="2000" spc="105" dirty="0">
                <a:latin typeface="Calibri"/>
                <a:cs typeface="Calibri"/>
              </a:rPr>
              <a:t>DN, </a:t>
            </a:r>
            <a:r>
              <a:rPr sz="2000" spc="20" dirty="0">
                <a:latin typeface="Calibri"/>
                <a:cs typeface="Calibri"/>
              </a:rPr>
              <a:t>projetos de </a:t>
            </a:r>
            <a:r>
              <a:rPr sz="2000" spc="30" dirty="0">
                <a:latin typeface="Calibri"/>
                <a:cs typeface="Calibri"/>
              </a:rPr>
              <a:t>posicionamento,  </a:t>
            </a:r>
            <a:r>
              <a:rPr sz="2000" spc="25" dirty="0">
                <a:latin typeface="Calibri"/>
                <a:cs typeface="Calibri"/>
              </a:rPr>
              <a:t>reposicionamento </a:t>
            </a:r>
            <a:r>
              <a:rPr sz="2000" spc="10" dirty="0">
                <a:latin typeface="Calibri"/>
                <a:cs typeface="Calibri"/>
              </a:rPr>
              <a:t>e </a:t>
            </a:r>
            <a:r>
              <a:rPr sz="2000" spc="40" dirty="0">
                <a:latin typeface="Calibri"/>
                <a:cs typeface="Calibri"/>
              </a:rPr>
              <a:t>consolidação </a:t>
            </a:r>
            <a:r>
              <a:rPr sz="2000" spc="35" dirty="0">
                <a:latin typeface="Calibri"/>
                <a:cs typeface="Calibri"/>
              </a:rPr>
              <a:t>da  </a:t>
            </a:r>
            <a:r>
              <a:rPr sz="2000" spc="60" dirty="0">
                <a:latin typeface="Calibri"/>
                <a:cs typeface="Calibri"/>
              </a:rPr>
              <a:t>marca, </a:t>
            </a:r>
            <a:r>
              <a:rPr sz="2000" spc="40" dirty="0">
                <a:latin typeface="Calibri"/>
                <a:cs typeface="Calibri"/>
              </a:rPr>
              <a:t>ações </a:t>
            </a:r>
            <a:r>
              <a:rPr sz="2000" spc="20" dirty="0">
                <a:latin typeface="Calibri"/>
                <a:cs typeface="Calibri"/>
              </a:rPr>
              <a:t>de </a:t>
            </a:r>
            <a:r>
              <a:rPr sz="2000" i="1" dirty="0">
                <a:latin typeface="Arial"/>
                <a:cs typeface="Arial"/>
              </a:rPr>
              <a:t>marketing  </a:t>
            </a:r>
            <a:r>
              <a:rPr sz="2000" spc="40" dirty="0">
                <a:latin typeface="Calibri"/>
                <a:cs typeface="Calibri"/>
              </a:rPr>
              <a:t>educacional, </a:t>
            </a:r>
            <a:r>
              <a:rPr sz="2000" spc="20" dirty="0">
                <a:latin typeface="Calibri"/>
                <a:cs typeface="Calibri"/>
              </a:rPr>
              <a:t>estratégias </a:t>
            </a:r>
            <a:r>
              <a:rPr sz="2000" spc="10" dirty="0">
                <a:latin typeface="Calibri"/>
                <a:cs typeface="Calibri"/>
              </a:rPr>
              <a:t>e  </a:t>
            </a:r>
            <a:r>
              <a:rPr sz="2000" spc="20" dirty="0">
                <a:latin typeface="Calibri"/>
                <a:cs typeface="Calibri"/>
              </a:rPr>
              <a:t>monitoramento </a:t>
            </a:r>
            <a:r>
              <a:rPr sz="2000" spc="40" dirty="0">
                <a:latin typeface="Calibri"/>
                <a:cs typeface="Calibri"/>
              </a:rPr>
              <a:t>dos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spc="35" dirty="0">
                <a:latin typeface="Calibri"/>
                <a:cs typeface="Calibri"/>
              </a:rPr>
              <a:t>resultados.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1788" y="7643486"/>
            <a:ext cx="4043679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50" dirty="0">
                <a:latin typeface="Calibri"/>
                <a:cs typeface="Calibri"/>
              </a:rPr>
              <a:t>Setor </a:t>
            </a:r>
            <a:r>
              <a:rPr sz="2000" spc="45" dirty="0">
                <a:latin typeface="Calibri"/>
                <a:cs typeface="Calibri"/>
              </a:rPr>
              <a:t>recém-estruturado </a:t>
            </a:r>
            <a:r>
              <a:rPr sz="2000" spc="30" dirty="0">
                <a:latin typeface="Calibri"/>
                <a:cs typeface="Calibri"/>
              </a:rPr>
              <a:t>que </a:t>
            </a:r>
            <a:r>
              <a:rPr sz="2000" spc="20" dirty="0">
                <a:latin typeface="Calibri"/>
                <a:cs typeface="Calibri"/>
              </a:rPr>
              <a:t>já  </a:t>
            </a:r>
            <a:r>
              <a:rPr sz="2000" spc="30" dirty="0">
                <a:latin typeface="Calibri"/>
                <a:cs typeface="Calibri"/>
              </a:rPr>
              <a:t>desenvolve </a:t>
            </a:r>
            <a:r>
              <a:rPr sz="2000" b="1" spc="110" dirty="0">
                <a:solidFill>
                  <a:srgbClr val="E75400"/>
                </a:solidFill>
                <a:latin typeface="Calibri"/>
                <a:cs typeface="Calibri"/>
              </a:rPr>
              <a:t>9 </a:t>
            </a:r>
            <a:r>
              <a:rPr sz="2000" b="1" spc="30" dirty="0">
                <a:solidFill>
                  <a:srgbClr val="E75400"/>
                </a:solidFill>
                <a:latin typeface="Calibri"/>
                <a:cs typeface="Calibri"/>
              </a:rPr>
              <a:t>projetos </a:t>
            </a:r>
            <a:r>
              <a:rPr sz="2000" spc="30" dirty="0">
                <a:latin typeface="Calibri"/>
                <a:cs typeface="Calibri"/>
              </a:rPr>
              <a:t>que </a:t>
            </a:r>
            <a:r>
              <a:rPr sz="2000" spc="40" dirty="0">
                <a:latin typeface="Calibri"/>
                <a:cs typeface="Calibri"/>
              </a:rPr>
              <a:t>subsidiam  </a:t>
            </a:r>
            <a:r>
              <a:rPr sz="2000" spc="50" dirty="0">
                <a:latin typeface="Calibri"/>
                <a:cs typeface="Calibri"/>
              </a:rPr>
              <a:t>as </a:t>
            </a:r>
            <a:r>
              <a:rPr sz="2000" spc="45" dirty="0">
                <a:latin typeface="Calibri"/>
                <a:cs typeface="Calibri"/>
              </a:rPr>
              <a:t>áreas </a:t>
            </a:r>
            <a:r>
              <a:rPr sz="2000" spc="30" dirty="0">
                <a:latin typeface="Calibri"/>
                <a:cs typeface="Calibri"/>
              </a:rPr>
              <a:t>de </a:t>
            </a:r>
            <a:r>
              <a:rPr sz="2000" spc="200" dirty="0">
                <a:latin typeface="Calibri"/>
                <a:cs typeface="Calibri"/>
              </a:rPr>
              <a:t>MKT </a:t>
            </a:r>
            <a:r>
              <a:rPr sz="2000" spc="15" dirty="0">
                <a:latin typeface="Calibri"/>
                <a:cs typeface="Calibri"/>
              </a:rPr>
              <a:t>e </a:t>
            </a:r>
            <a:r>
              <a:rPr sz="2000" spc="35" dirty="0">
                <a:latin typeface="Calibri"/>
                <a:cs typeface="Calibri"/>
              </a:rPr>
              <a:t>ajudam </a:t>
            </a:r>
            <a:r>
              <a:rPr sz="2000" spc="40" dirty="0">
                <a:latin typeface="Calibri"/>
                <a:cs typeface="Calibri"/>
              </a:rPr>
              <a:t>a  </a:t>
            </a:r>
            <a:r>
              <a:rPr sz="2000" spc="45" dirty="0">
                <a:latin typeface="Calibri"/>
                <a:cs typeface="Calibri"/>
              </a:rPr>
              <a:t>posicionar os </a:t>
            </a:r>
            <a:r>
              <a:rPr sz="2000" spc="35" dirty="0">
                <a:latin typeface="Calibri"/>
                <a:cs typeface="Calibri"/>
              </a:rPr>
              <a:t>produtos </a:t>
            </a:r>
            <a:r>
              <a:rPr sz="2000" spc="40" dirty="0">
                <a:latin typeface="Calibri"/>
                <a:cs typeface="Calibri"/>
              </a:rPr>
              <a:t>do </a:t>
            </a:r>
            <a:r>
              <a:rPr sz="2000" spc="70" dirty="0">
                <a:latin typeface="Calibri"/>
                <a:cs typeface="Calibri"/>
              </a:rPr>
              <a:t>Senac </a:t>
            </a:r>
            <a:r>
              <a:rPr sz="2000" spc="45" dirty="0">
                <a:latin typeface="Calibri"/>
                <a:cs typeface="Calibri"/>
              </a:rPr>
              <a:t>nos  </a:t>
            </a:r>
            <a:r>
              <a:rPr sz="2000" b="1" spc="110" dirty="0">
                <a:solidFill>
                  <a:srgbClr val="E75400"/>
                </a:solidFill>
                <a:latin typeface="Calibri"/>
                <a:cs typeface="Calibri"/>
              </a:rPr>
              <a:t>27 </a:t>
            </a:r>
            <a:r>
              <a:rPr sz="2000" b="1" spc="35" dirty="0">
                <a:solidFill>
                  <a:srgbClr val="E75400"/>
                </a:solidFill>
                <a:latin typeface="Calibri"/>
                <a:cs typeface="Calibri"/>
              </a:rPr>
              <a:t>Departamentos </a:t>
            </a:r>
            <a:r>
              <a:rPr sz="2000" b="1" spc="50" dirty="0">
                <a:solidFill>
                  <a:srgbClr val="E75400"/>
                </a:solidFill>
                <a:latin typeface="Calibri"/>
                <a:cs typeface="Calibri"/>
              </a:rPr>
              <a:t>Regionais.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7430" y="3083703"/>
            <a:ext cx="3695065" cy="3691890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sz="3500" b="1" spc="204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3500" b="1" spc="6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3500" b="1" spc="235" dirty="0">
                <a:solidFill>
                  <a:srgbClr val="E36132"/>
                </a:solidFill>
                <a:latin typeface="Calibri"/>
                <a:cs typeface="Calibri"/>
              </a:rPr>
              <a:t>2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800" spc="120" dirty="0">
                <a:latin typeface="Calibri"/>
                <a:cs typeface="Calibri"/>
              </a:rPr>
              <a:t>Comunicação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1285"/>
              </a:spcBef>
            </a:pPr>
            <a:r>
              <a:rPr sz="2000" spc="35" dirty="0">
                <a:latin typeface="Calibri"/>
                <a:cs typeface="Calibri"/>
              </a:rPr>
              <a:t>Planeja, </a:t>
            </a:r>
            <a:r>
              <a:rPr sz="2000" spc="15" dirty="0">
                <a:latin typeface="Calibri"/>
                <a:cs typeface="Calibri"/>
              </a:rPr>
              <a:t>executa </a:t>
            </a:r>
            <a:r>
              <a:rPr sz="2000" spc="10" dirty="0">
                <a:latin typeface="Calibri"/>
                <a:cs typeface="Calibri"/>
              </a:rPr>
              <a:t>e </a:t>
            </a:r>
            <a:r>
              <a:rPr sz="2000" spc="25" dirty="0">
                <a:latin typeface="Calibri"/>
                <a:cs typeface="Calibri"/>
              </a:rPr>
              <a:t>monitora </a:t>
            </a:r>
            <a:r>
              <a:rPr sz="2000" spc="40" dirty="0">
                <a:latin typeface="Calibri"/>
                <a:cs typeface="Calibri"/>
              </a:rPr>
              <a:t>os  </a:t>
            </a:r>
            <a:r>
              <a:rPr sz="2000" spc="20" dirty="0">
                <a:latin typeface="Calibri"/>
                <a:cs typeface="Calibri"/>
              </a:rPr>
              <a:t>projetos de </a:t>
            </a:r>
            <a:r>
              <a:rPr sz="2000" spc="45" dirty="0">
                <a:latin typeface="Calibri"/>
                <a:cs typeface="Calibri"/>
              </a:rPr>
              <a:t>comunicação </a:t>
            </a:r>
            <a:r>
              <a:rPr sz="2000" spc="25" dirty="0">
                <a:latin typeface="Calibri"/>
                <a:cs typeface="Calibri"/>
              </a:rPr>
              <a:t>digital,  </a:t>
            </a:r>
            <a:r>
              <a:rPr sz="2000" i="1" spc="-25" dirty="0">
                <a:latin typeface="Arial"/>
                <a:cs typeface="Arial"/>
              </a:rPr>
              <a:t>web</a:t>
            </a:r>
            <a:r>
              <a:rPr sz="2000" spc="-25" dirty="0">
                <a:latin typeface="Calibri"/>
                <a:cs typeface="Calibri"/>
              </a:rPr>
              <a:t>, </a:t>
            </a:r>
            <a:r>
              <a:rPr sz="2000" spc="45" dirty="0">
                <a:latin typeface="Calibri"/>
                <a:cs typeface="Calibri"/>
              </a:rPr>
              <a:t>campanhas, </a:t>
            </a:r>
            <a:r>
              <a:rPr sz="2000" spc="40" dirty="0">
                <a:latin typeface="Calibri"/>
                <a:cs typeface="Calibri"/>
              </a:rPr>
              <a:t>produção </a:t>
            </a:r>
            <a:r>
              <a:rPr sz="2000" spc="20" dirty="0">
                <a:latin typeface="Calibri"/>
                <a:cs typeface="Calibri"/>
              </a:rPr>
              <a:t>de  </a:t>
            </a:r>
            <a:r>
              <a:rPr sz="2000" spc="30" dirty="0">
                <a:latin typeface="Calibri"/>
                <a:cs typeface="Calibri"/>
              </a:rPr>
              <a:t>conteúdo, </a:t>
            </a:r>
            <a:r>
              <a:rPr sz="2000" spc="25" dirty="0">
                <a:latin typeface="Calibri"/>
                <a:cs typeface="Calibri"/>
              </a:rPr>
              <a:t>revisão </a:t>
            </a:r>
            <a:r>
              <a:rPr sz="2000" spc="10" dirty="0">
                <a:latin typeface="Calibri"/>
                <a:cs typeface="Calibri"/>
              </a:rPr>
              <a:t>e </a:t>
            </a:r>
            <a:r>
              <a:rPr sz="2000" spc="45" dirty="0">
                <a:latin typeface="Calibri"/>
                <a:cs typeface="Calibri"/>
              </a:rPr>
              <a:t>diagramação,  comunicação </a:t>
            </a:r>
            <a:r>
              <a:rPr sz="2000" spc="25" dirty="0">
                <a:latin typeface="Calibri"/>
                <a:cs typeface="Calibri"/>
              </a:rPr>
              <a:t>interna, </a:t>
            </a:r>
            <a:r>
              <a:rPr sz="2000" spc="35" dirty="0">
                <a:latin typeface="Calibri"/>
                <a:cs typeface="Calibri"/>
              </a:rPr>
              <a:t>sinalização  </a:t>
            </a:r>
            <a:r>
              <a:rPr sz="2000" spc="10" dirty="0">
                <a:latin typeface="Calibri"/>
                <a:cs typeface="Calibri"/>
              </a:rPr>
              <a:t>e </a:t>
            </a:r>
            <a:r>
              <a:rPr sz="2000" spc="45" dirty="0">
                <a:latin typeface="Calibri"/>
                <a:cs typeface="Calibri"/>
              </a:rPr>
              <a:t>programação</a:t>
            </a:r>
            <a:r>
              <a:rPr sz="2000" spc="150" dirty="0">
                <a:latin typeface="Calibri"/>
                <a:cs typeface="Calibri"/>
              </a:rPr>
              <a:t> </a:t>
            </a:r>
            <a:r>
              <a:rPr sz="2000" spc="40" dirty="0">
                <a:latin typeface="Calibri"/>
                <a:cs typeface="Calibri"/>
              </a:rPr>
              <a:t>visual.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87430" y="7102467"/>
            <a:ext cx="3608704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599"/>
              </a:lnSpc>
              <a:spcBef>
                <a:spcPts val="100"/>
              </a:spcBef>
            </a:pPr>
            <a:r>
              <a:rPr sz="2000" spc="55" dirty="0">
                <a:latin typeface="Calibri"/>
                <a:cs typeface="Calibri"/>
              </a:rPr>
              <a:t>Além </a:t>
            </a:r>
            <a:r>
              <a:rPr sz="2000" spc="50" dirty="0">
                <a:latin typeface="Calibri"/>
                <a:cs typeface="Calibri"/>
              </a:rPr>
              <a:t>das </a:t>
            </a:r>
            <a:r>
              <a:rPr sz="2000" spc="40" dirty="0">
                <a:latin typeface="Calibri"/>
                <a:cs typeface="Calibri"/>
              </a:rPr>
              <a:t>rotinas, </a:t>
            </a:r>
            <a:r>
              <a:rPr sz="2000" spc="50" dirty="0">
                <a:latin typeface="Calibri"/>
                <a:cs typeface="Calibri"/>
              </a:rPr>
              <a:t>rodam </a:t>
            </a:r>
            <a:r>
              <a:rPr sz="2000" spc="20" dirty="0">
                <a:latin typeface="Calibri"/>
                <a:cs typeface="Calibri"/>
              </a:rPr>
              <a:t>hoje </a:t>
            </a:r>
            <a:r>
              <a:rPr sz="2000" spc="35" dirty="0">
                <a:latin typeface="Calibri"/>
                <a:cs typeface="Calibri"/>
              </a:rPr>
              <a:t>no  </a:t>
            </a:r>
            <a:r>
              <a:rPr sz="2000" spc="30" dirty="0">
                <a:latin typeface="Calibri"/>
                <a:cs typeface="Calibri"/>
              </a:rPr>
              <a:t>setor </a:t>
            </a:r>
            <a:r>
              <a:rPr sz="2000" b="1" spc="110" dirty="0">
                <a:solidFill>
                  <a:srgbClr val="E75400"/>
                </a:solidFill>
                <a:latin typeface="Calibri"/>
                <a:cs typeface="Calibri"/>
              </a:rPr>
              <a:t>39 </a:t>
            </a:r>
            <a:r>
              <a:rPr sz="2000" b="1" spc="30" dirty="0">
                <a:solidFill>
                  <a:srgbClr val="E75400"/>
                </a:solidFill>
                <a:latin typeface="Calibri"/>
                <a:cs typeface="Calibri"/>
              </a:rPr>
              <a:t>projetos simultâneos </a:t>
            </a:r>
            <a:r>
              <a:rPr sz="2000" spc="30" dirty="0">
                <a:latin typeface="Calibri"/>
                <a:cs typeface="Calibri"/>
              </a:rPr>
              <a:t>de  </a:t>
            </a:r>
            <a:r>
              <a:rPr sz="2000" spc="70" dirty="0">
                <a:latin typeface="Calibri"/>
                <a:cs typeface="Calibri"/>
              </a:rPr>
              <a:t>Comunicação </a:t>
            </a:r>
            <a:r>
              <a:rPr sz="2000" spc="35" dirty="0">
                <a:latin typeface="Calibri"/>
                <a:cs typeface="Calibri"/>
              </a:rPr>
              <a:t>Interna </a:t>
            </a:r>
            <a:r>
              <a:rPr sz="2000" spc="15" dirty="0">
                <a:latin typeface="Calibri"/>
                <a:cs typeface="Calibri"/>
              </a:rPr>
              <a:t>e </a:t>
            </a:r>
            <a:r>
              <a:rPr sz="2000" spc="60" dirty="0">
                <a:latin typeface="Calibri"/>
                <a:cs typeface="Calibri"/>
              </a:rPr>
              <a:t>Externa,  </a:t>
            </a:r>
            <a:r>
              <a:rPr sz="2000" spc="65" dirty="0">
                <a:latin typeface="Calibri"/>
                <a:cs typeface="Calibri"/>
              </a:rPr>
              <a:t>Web </a:t>
            </a:r>
            <a:r>
              <a:rPr sz="2000" spc="15" dirty="0">
                <a:latin typeface="Calibri"/>
                <a:cs typeface="Calibri"/>
              </a:rPr>
              <a:t>e </a:t>
            </a:r>
            <a:r>
              <a:rPr sz="2000" spc="45" dirty="0">
                <a:latin typeface="Calibri"/>
                <a:cs typeface="Calibri"/>
              </a:rPr>
              <a:t>Redes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spc="65" dirty="0">
                <a:latin typeface="Calibri"/>
                <a:cs typeface="Calibri"/>
              </a:rPr>
              <a:t>Sociais.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357711" y="3068586"/>
            <a:ext cx="3715385" cy="404431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sz="3500" b="1" spc="204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3500" b="1" spc="6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3500" b="1" spc="235" dirty="0">
                <a:solidFill>
                  <a:srgbClr val="E36132"/>
                </a:solidFill>
                <a:latin typeface="Calibri"/>
                <a:cs typeface="Calibri"/>
              </a:rPr>
              <a:t>3</a:t>
            </a:r>
            <a:endParaRPr sz="3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800" spc="100" dirty="0">
                <a:latin typeface="Calibri"/>
                <a:cs typeface="Calibri"/>
              </a:rPr>
              <a:t>Eventos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5599"/>
              </a:lnSpc>
              <a:spcBef>
                <a:spcPts val="1280"/>
              </a:spcBef>
            </a:pPr>
            <a:r>
              <a:rPr sz="2000" spc="65" dirty="0">
                <a:latin typeface="Calibri"/>
                <a:cs typeface="Calibri"/>
              </a:rPr>
              <a:t>Coordena </a:t>
            </a:r>
            <a:r>
              <a:rPr sz="2000" spc="20" dirty="0">
                <a:latin typeface="Calibri"/>
                <a:cs typeface="Calibri"/>
              </a:rPr>
              <a:t>todas </a:t>
            </a:r>
            <a:r>
              <a:rPr sz="2000" spc="40" dirty="0">
                <a:latin typeface="Calibri"/>
                <a:cs typeface="Calibri"/>
              </a:rPr>
              <a:t>as </a:t>
            </a:r>
            <a:r>
              <a:rPr sz="2000" spc="15" dirty="0">
                <a:latin typeface="Calibri"/>
                <a:cs typeface="Calibri"/>
              </a:rPr>
              <a:t>etapas </a:t>
            </a:r>
            <a:r>
              <a:rPr sz="2000" spc="40" dirty="0">
                <a:latin typeface="Calibri"/>
                <a:cs typeface="Calibri"/>
              </a:rPr>
              <a:t>dos  </a:t>
            </a:r>
            <a:r>
              <a:rPr sz="2000" spc="10" dirty="0">
                <a:latin typeface="Calibri"/>
                <a:cs typeface="Calibri"/>
              </a:rPr>
              <a:t>eventos </a:t>
            </a:r>
            <a:r>
              <a:rPr sz="2000" spc="20" dirty="0">
                <a:latin typeface="Calibri"/>
                <a:cs typeface="Calibri"/>
              </a:rPr>
              <a:t>institucionais, internos </a:t>
            </a:r>
            <a:r>
              <a:rPr sz="2000" spc="10" dirty="0">
                <a:latin typeface="Calibri"/>
                <a:cs typeface="Calibri"/>
              </a:rPr>
              <a:t>e  </a:t>
            </a:r>
            <a:r>
              <a:rPr sz="2000" spc="25" dirty="0">
                <a:latin typeface="Calibri"/>
                <a:cs typeface="Calibri"/>
              </a:rPr>
              <a:t>externos, </a:t>
            </a:r>
            <a:r>
              <a:rPr sz="2000" spc="35" dirty="0">
                <a:latin typeface="Calibri"/>
                <a:cs typeface="Calibri"/>
              </a:rPr>
              <a:t>presenciais, </a:t>
            </a:r>
            <a:r>
              <a:rPr sz="2000" i="1" dirty="0">
                <a:latin typeface="Arial"/>
                <a:cs typeface="Arial"/>
              </a:rPr>
              <a:t>on-line </a:t>
            </a:r>
            <a:r>
              <a:rPr sz="2000" spc="25" dirty="0">
                <a:latin typeface="Calibri"/>
                <a:cs typeface="Calibri"/>
              </a:rPr>
              <a:t>ou  </a:t>
            </a:r>
            <a:r>
              <a:rPr sz="2000" spc="40" dirty="0">
                <a:latin typeface="Calibri"/>
                <a:cs typeface="Calibri"/>
              </a:rPr>
              <a:t>híbridos, </a:t>
            </a:r>
            <a:r>
              <a:rPr sz="2000" spc="45" dirty="0">
                <a:latin typeface="Calibri"/>
                <a:cs typeface="Calibri"/>
              </a:rPr>
              <a:t>focados </a:t>
            </a:r>
            <a:r>
              <a:rPr sz="2000" spc="30" dirty="0">
                <a:latin typeface="Calibri"/>
                <a:cs typeface="Calibri"/>
              </a:rPr>
              <a:t>no </a:t>
            </a:r>
            <a:r>
              <a:rPr sz="2000" spc="110" dirty="0">
                <a:latin typeface="Calibri"/>
                <a:cs typeface="Calibri"/>
              </a:rPr>
              <a:t>DN </a:t>
            </a:r>
            <a:r>
              <a:rPr sz="2000" spc="10" dirty="0">
                <a:latin typeface="Calibri"/>
                <a:cs typeface="Calibri"/>
              </a:rPr>
              <a:t>e  </a:t>
            </a:r>
            <a:r>
              <a:rPr sz="2000" spc="20" dirty="0">
                <a:latin typeface="Calibri"/>
                <a:cs typeface="Calibri"/>
              </a:rPr>
              <a:t>também </a:t>
            </a:r>
            <a:r>
              <a:rPr sz="2000" spc="25" dirty="0">
                <a:latin typeface="Calibri"/>
                <a:cs typeface="Calibri"/>
              </a:rPr>
              <a:t>aqueles em </a:t>
            </a:r>
            <a:r>
              <a:rPr sz="2000" spc="40" dirty="0">
                <a:latin typeface="Calibri"/>
                <a:cs typeface="Calibri"/>
              </a:rPr>
              <a:t>parceria </a:t>
            </a:r>
            <a:r>
              <a:rPr sz="2000" spc="55" dirty="0">
                <a:latin typeface="Calibri"/>
                <a:cs typeface="Calibri"/>
              </a:rPr>
              <a:t>com  </a:t>
            </a:r>
            <a:r>
              <a:rPr sz="2000" spc="40" dirty="0">
                <a:latin typeface="Calibri"/>
                <a:cs typeface="Calibri"/>
              </a:rPr>
              <a:t>os </a:t>
            </a:r>
            <a:r>
              <a:rPr sz="2000" spc="30" dirty="0">
                <a:latin typeface="Calibri"/>
                <a:cs typeface="Calibri"/>
              </a:rPr>
              <a:t>Departamentos </a:t>
            </a:r>
            <a:r>
              <a:rPr sz="2000" spc="35" dirty="0">
                <a:latin typeface="Calibri"/>
                <a:cs typeface="Calibri"/>
              </a:rPr>
              <a:t>Regionais,  </a:t>
            </a:r>
            <a:r>
              <a:rPr sz="2000" spc="235" dirty="0">
                <a:latin typeface="Calibri"/>
                <a:cs typeface="Calibri"/>
              </a:rPr>
              <a:t>CNC </a:t>
            </a:r>
            <a:r>
              <a:rPr sz="2000" spc="10" dirty="0">
                <a:latin typeface="Calibri"/>
                <a:cs typeface="Calibri"/>
              </a:rPr>
              <a:t>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85" dirty="0">
                <a:latin typeface="Calibri"/>
                <a:cs typeface="Calibri"/>
              </a:rPr>
              <a:t>Sesc.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57711" y="7439517"/>
            <a:ext cx="3669029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b="1" spc="110" dirty="0">
                <a:solidFill>
                  <a:srgbClr val="E75400"/>
                </a:solidFill>
                <a:latin typeface="Calibri"/>
                <a:cs typeface="Calibri"/>
              </a:rPr>
              <a:t>164 </a:t>
            </a:r>
            <a:r>
              <a:rPr sz="2000" b="1" spc="20" dirty="0">
                <a:solidFill>
                  <a:srgbClr val="E75400"/>
                </a:solidFill>
                <a:latin typeface="Calibri"/>
                <a:cs typeface="Calibri"/>
              </a:rPr>
              <a:t>eventos </a:t>
            </a:r>
            <a:r>
              <a:rPr sz="2000" spc="45" dirty="0">
                <a:latin typeface="Calibri"/>
                <a:cs typeface="Calibri"/>
              </a:rPr>
              <a:t>realizados </a:t>
            </a:r>
            <a:r>
              <a:rPr sz="2000" spc="35" dirty="0">
                <a:latin typeface="Calibri"/>
                <a:cs typeface="Calibri"/>
              </a:rPr>
              <a:t>em </a:t>
            </a:r>
            <a:r>
              <a:rPr sz="2000" spc="114" dirty="0">
                <a:latin typeface="Calibri"/>
                <a:cs typeface="Calibri"/>
              </a:rPr>
              <a:t>2022.  </a:t>
            </a:r>
            <a:r>
              <a:rPr sz="2000" spc="40" dirty="0">
                <a:latin typeface="Calibri"/>
                <a:cs typeface="Calibri"/>
              </a:rPr>
              <a:t>Previsão </a:t>
            </a:r>
            <a:r>
              <a:rPr sz="2000" spc="30" dirty="0">
                <a:latin typeface="Calibri"/>
                <a:cs typeface="Calibri"/>
              </a:rPr>
              <a:t>de </a:t>
            </a:r>
            <a:r>
              <a:rPr sz="2000" b="1" spc="110" dirty="0">
                <a:solidFill>
                  <a:srgbClr val="E75400"/>
                </a:solidFill>
                <a:latin typeface="Calibri"/>
                <a:cs typeface="Calibri"/>
              </a:rPr>
              <a:t>118 </a:t>
            </a:r>
            <a:r>
              <a:rPr sz="2000" b="1" spc="20" dirty="0">
                <a:solidFill>
                  <a:srgbClr val="E75400"/>
                </a:solidFill>
                <a:latin typeface="Calibri"/>
                <a:cs typeface="Calibri"/>
              </a:rPr>
              <a:t>eventos </a:t>
            </a:r>
            <a:r>
              <a:rPr sz="2000" spc="50" dirty="0">
                <a:latin typeface="Calibri"/>
                <a:cs typeface="Calibri"/>
              </a:rPr>
              <a:t>para </a:t>
            </a:r>
            <a:r>
              <a:rPr sz="2000" spc="35" dirty="0">
                <a:latin typeface="Calibri"/>
                <a:cs typeface="Calibri"/>
              </a:rPr>
              <a:t>o  </a:t>
            </a:r>
            <a:r>
              <a:rPr sz="2000" spc="40" dirty="0">
                <a:latin typeface="Calibri"/>
                <a:cs typeface="Calibri"/>
              </a:rPr>
              <a:t>primeiro </a:t>
            </a:r>
            <a:r>
              <a:rPr sz="2000" spc="30" dirty="0">
                <a:latin typeface="Calibri"/>
                <a:cs typeface="Calibri"/>
              </a:rPr>
              <a:t>semestre de</a:t>
            </a:r>
            <a:r>
              <a:rPr sz="2000" spc="140" dirty="0">
                <a:latin typeface="Calibri"/>
                <a:cs typeface="Calibri"/>
              </a:rPr>
              <a:t> </a:t>
            </a:r>
            <a:r>
              <a:rPr sz="2000" spc="114" dirty="0">
                <a:latin typeface="Calibri"/>
                <a:cs typeface="Calibri"/>
              </a:rPr>
              <a:t>2023.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90023" y="2830369"/>
            <a:ext cx="238123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37949" y="2830369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813" y="2000198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4352" y="939800"/>
            <a:ext cx="100360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u="none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u="none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4352" y="2097993"/>
            <a:ext cx="10872470" cy="698056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lang="pt-BR" sz="2800" b="1" spc="200" dirty="0">
                <a:latin typeface="Calibri"/>
                <a:cs typeface="Calibri"/>
              </a:rPr>
              <a:t>LINHA 1: Marketing</a:t>
            </a:r>
          </a:p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sz="3000" spc="145" dirty="0" err="1">
                <a:latin typeface="Calibri"/>
                <a:cs typeface="Calibri"/>
              </a:rPr>
              <a:t>Campanhas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100" dirty="0">
                <a:latin typeface="Calibri"/>
                <a:cs typeface="Calibri"/>
              </a:rPr>
              <a:t>Nacionais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905"/>
              </a:spcBef>
            </a:pPr>
            <a:r>
              <a:rPr sz="1900" spc="65" dirty="0">
                <a:latin typeface="Calibri"/>
                <a:cs typeface="Calibri"/>
              </a:rPr>
              <a:t>Elaboração </a:t>
            </a:r>
            <a:r>
              <a:rPr sz="1900" spc="30" dirty="0">
                <a:latin typeface="Calibri"/>
                <a:cs typeface="Calibri"/>
              </a:rPr>
              <a:t>de todas </a:t>
            </a:r>
            <a:r>
              <a:rPr sz="1900" spc="50" dirty="0">
                <a:latin typeface="Calibri"/>
                <a:cs typeface="Calibri"/>
              </a:rPr>
              <a:t>as </a:t>
            </a:r>
            <a:r>
              <a:rPr sz="1900" spc="25" dirty="0">
                <a:latin typeface="Calibri"/>
                <a:cs typeface="Calibri"/>
              </a:rPr>
              <a:t>etapas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0" dirty="0">
                <a:latin typeface="Calibri"/>
                <a:cs typeface="Calibri"/>
              </a:rPr>
              <a:t>campanhas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Publicidade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spc="40" dirty="0">
                <a:latin typeface="Calibri"/>
                <a:cs typeface="Calibri"/>
              </a:rPr>
              <a:t>produtos educacionais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70" dirty="0">
                <a:latin typeface="Calibri"/>
                <a:cs typeface="Calibri"/>
              </a:rPr>
              <a:t>Senac </a:t>
            </a:r>
            <a:r>
              <a:rPr sz="1900" spc="50" dirty="0">
                <a:latin typeface="Calibri"/>
                <a:cs typeface="Calibri"/>
              </a:rPr>
              <a:t>para  </a:t>
            </a:r>
            <a:r>
              <a:rPr sz="1900" spc="45" dirty="0">
                <a:latin typeface="Calibri"/>
                <a:cs typeface="Calibri"/>
              </a:rPr>
              <a:t>execução </a:t>
            </a:r>
            <a:r>
              <a:rPr sz="1900" spc="50" dirty="0">
                <a:latin typeface="Calibri"/>
                <a:cs typeface="Calibri"/>
              </a:rPr>
              <a:t>local dos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27 </a:t>
            </a:r>
            <a:r>
              <a:rPr sz="1900" b="1" spc="55" dirty="0">
                <a:solidFill>
                  <a:srgbClr val="E75400"/>
                </a:solidFill>
                <a:latin typeface="Calibri"/>
                <a:cs typeface="Calibri"/>
              </a:rPr>
              <a:t>regionais</a:t>
            </a:r>
            <a:r>
              <a:rPr sz="1900" spc="55" dirty="0">
                <a:latin typeface="Calibri"/>
                <a:cs typeface="Calibri"/>
              </a:rPr>
              <a:t>. </a:t>
            </a:r>
            <a:r>
              <a:rPr sz="1900" b="1" spc="114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 </a:t>
            </a:r>
            <a:r>
              <a:rPr sz="1900" b="1" spc="5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cada </a:t>
            </a:r>
            <a:r>
              <a:rPr sz="1900" b="1" spc="3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projeto</a:t>
            </a:r>
            <a:r>
              <a:rPr sz="1900" spc="35" dirty="0">
                <a:latin typeface="Calibri"/>
                <a:cs typeface="Calibri"/>
              </a:rPr>
              <a:t>, </a:t>
            </a:r>
            <a:r>
              <a:rPr sz="1900" spc="40" dirty="0">
                <a:latin typeface="Calibri"/>
                <a:cs typeface="Calibri"/>
              </a:rPr>
              <a:t>a gerência </a:t>
            </a:r>
            <a:r>
              <a:rPr sz="1900" spc="45" dirty="0">
                <a:latin typeface="Calibri"/>
                <a:cs typeface="Calibri"/>
              </a:rPr>
              <a:t>fornece </a:t>
            </a:r>
            <a:r>
              <a:rPr sz="1900" spc="65" dirty="0">
                <a:latin typeface="Calibri"/>
                <a:cs typeface="Calibri"/>
              </a:rPr>
              <a:t>cerca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b="1" spc="114" dirty="0">
                <a:solidFill>
                  <a:srgbClr val="E75400"/>
                </a:solidFill>
                <a:latin typeface="Calibri"/>
                <a:cs typeface="Calibri"/>
              </a:rPr>
              <a:t>20 </a:t>
            </a:r>
            <a:r>
              <a:rPr sz="1900" b="1" spc="60" dirty="0">
                <a:solidFill>
                  <a:srgbClr val="E75400"/>
                </a:solidFill>
                <a:latin typeface="Calibri"/>
                <a:cs typeface="Calibri"/>
              </a:rPr>
              <a:t>peças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de  </a:t>
            </a:r>
            <a:r>
              <a:rPr sz="1900" b="1" spc="80" dirty="0">
                <a:solidFill>
                  <a:srgbClr val="E75400"/>
                </a:solidFill>
                <a:latin typeface="Calibri"/>
                <a:cs typeface="Calibri"/>
              </a:rPr>
              <a:t>Comunicação </a:t>
            </a:r>
            <a:r>
              <a:rPr sz="1900" spc="45" dirty="0">
                <a:latin typeface="Calibri"/>
                <a:cs typeface="Calibri"/>
              </a:rPr>
              <a:t>aos </a:t>
            </a:r>
            <a:r>
              <a:rPr sz="1900" spc="100" dirty="0">
                <a:latin typeface="Calibri"/>
                <a:cs typeface="Calibri"/>
              </a:rPr>
              <a:t>DRs, </a:t>
            </a:r>
            <a:r>
              <a:rPr sz="1900" spc="25" dirty="0">
                <a:latin typeface="Calibri"/>
                <a:cs typeface="Calibri"/>
              </a:rPr>
              <a:t>entre </a:t>
            </a:r>
            <a:r>
              <a:rPr sz="1900" spc="45" dirty="0">
                <a:latin typeface="Calibri"/>
                <a:cs typeface="Calibri"/>
              </a:rPr>
              <a:t>vídeos, </a:t>
            </a:r>
            <a:r>
              <a:rPr sz="1900" i="1" spc="90" dirty="0">
                <a:latin typeface="Calibri"/>
                <a:cs typeface="Calibri"/>
              </a:rPr>
              <a:t>cards</a:t>
            </a:r>
            <a:r>
              <a:rPr sz="1900" spc="90" dirty="0">
                <a:latin typeface="Calibri"/>
                <a:cs typeface="Calibri"/>
              </a:rPr>
              <a:t>, </a:t>
            </a:r>
            <a:r>
              <a:rPr sz="1900" i="1" spc="50" dirty="0">
                <a:latin typeface="Calibri"/>
                <a:cs typeface="Calibri"/>
              </a:rPr>
              <a:t>posts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redes </a:t>
            </a:r>
            <a:r>
              <a:rPr sz="1900" spc="50" dirty="0">
                <a:latin typeface="Calibri"/>
                <a:cs typeface="Calibri"/>
              </a:rPr>
              <a:t>sociais, </a:t>
            </a:r>
            <a:r>
              <a:rPr sz="1900" spc="30" dirty="0">
                <a:latin typeface="Calibri"/>
                <a:cs typeface="Calibri"/>
              </a:rPr>
              <a:t>tutoriais, </a:t>
            </a:r>
            <a:r>
              <a:rPr sz="1900" spc="35" dirty="0">
                <a:latin typeface="Calibri"/>
                <a:cs typeface="Calibri"/>
              </a:rPr>
              <a:t>landing </a:t>
            </a:r>
            <a:r>
              <a:rPr sz="1900" spc="45" dirty="0">
                <a:latin typeface="Calibri"/>
                <a:cs typeface="Calibri"/>
              </a:rPr>
              <a:t>pages </a:t>
            </a:r>
            <a:r>
              <a:rPr sz="1900" spc="55" dirty="0">
                <a:latin typeface="Calibri"/>
                <a:cs typeface="Calibri"/>
              </a:rPr>
              <a:t>etc. </a:t>
            </a:r>
            <a:r>
              <a:rPr sz="1900" spc="65" dirty="0">
                <a:latin typeface="Calibri"/>
                <a:cs typeface="Calibri"/>
              </a:rPr>
              <a:t>Entre </a:t>
            </a:r>
            <a:r>
              <a:rPr sz="1900" spc="50" dirty="0">
                <a:latin typeface="Calibri"/>
                <a:cs typeface="Calibri"/>
              </a:rPr>
              <a:t>as  campanhas </a:t>
            </a:r>
            <a:r>
              <a:rPr sz="1900" spc="40" dirty="0">
                <a:latin typeface="Calibri"/>
                <a:cs typeface="Calibri"/>
              </a:rPr>
              <a:t>mais recentes, </a:t>
            </a:r>
            <a:r>
              <a:rPr sz="1900" spc="25" dirty="0">
                <a:latin typeface="Calibri"/>
                <a:cs typeface="Calibri"/>
              </a:rPr>
              <a:t>estão </a:t>
            </a:r>
            <a:r>
              <a:rPr sz="1900" spc="75" dirty="0">
                <a:latin typeface="Calibri"/>
                <a:cs typeface="Calibri"/>
              </a:rPr>
              <a:t>Educação </a:t>
            </a:r>
            <a:r>
              <a:rPr sz="1900" spc="114" dirty="0">
                <a:latin typeface="Calibri"/>
                <a:cs typeface="Calibri"/>
              </a:rPr>
              <a:t>4.0, </a:t>
            </a:r>
            <a:r>
              <a:rPr sz="1900" spc="45" dirty="0">
                <a:latin typeface="Calibri"/>
                <a:cs typeface="Calibri"/>
              </a:rPr>
              <a:t>Qualidade </a:t>
            </a:r>
            <a:r>
              <a:rPr sz="1900" spc="50" dirty="0">
                <a:latin typeface="Calibri"/>
                <a:cs typeface="Calibri"/>
              </a:rPr>
              <a:t>Percebida, </a:t>
            </a:r>
            <a:r>
              <a:rPr sz="1900" spc="70" dirty="0">
                <a:latin typeface="Calibri"/>
                <a:cs typeface="Calibri"/>
              </a:rPr>
              <a:t>Espie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90" dirty="0">
                <a:latin typeface="Calibri"/>
                <a:cs typeface="Calibri"/>
              </a:rPr>
              <a:t>Fórum </a:t>
            </a:r>
            <a:r>
              <a:rPr sz="1900" spc="40" dirty="0">
                <a:latin typeface="Calibri"/>
                <a:cs typeface="Calibri"/>
              </a:rPr>
              <a:t>Setorial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5" dirty="0">
                <a:latin typeface="Calibri"/>
                <a:cs typeface="Calibri"/>
              </a:rPr>
              <a:t>Gestão  </a:t>
            </a:r>
            <a:r>
              <a:rPr sz="1900" spc="20" dirty="0">
                <a:latin typeface="Calibri"/>
                <a:cs typeface="Calibri"/>
              </a:rPr>
              <a:t>e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60" dirty="0">
                <a:latin typeface="Calibri"/>
                <a:cs typeface="Calibri"/>
              </a:rPr>
              <a:t>Negócios.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105" dirty="0">
                <a:latin typeface="Calibri"/>
                <a:cs typeface="Calibri"/>
              </a:rPr>
              <a:t>Estratégias </a:t>
            </a:r>
            <a:r>
              <a:rPr sz="3000" spc="75" dirty="0">
                <a:latin typeface="Calibri"/>
                <a:cs typeface="Calibri"/>
              </a:rPr>
              <a:t>de </a:t>
            </a:r>
            <a:r>
              <a:rPr sz="3000" spc="105" dirty="0">
                <a:latin typeface="Calibri"/>
                <a:cs typeface="Calibri"/>
              </a:rPr>
              <a:t>Marca </a:t>
            </a:r>
            <a:r>
              <a:rPr sz="3000" spc="45" dirty="0">
                <a:latin typeface="Calibri"/>
                <a:cs typeface="Calibri"/>
              </a:rPr>
              <a:t>e </a:t>
            </a:r>
            <a:r>
              <a:rPr sz="3000" spc="90" dirty="0">
                <a:latin typeface="Calibri"/>
                <a:cs typeface="Calibri"/>
              </a:rPr>
              <a:t>Marketing </a:t>
            </a:r>
            <a:r>
              <a:rPr sz="3000" spc="325" dirty="0">
                <a:latin typeface="Calibri"/>
                <a:cs typeface="Calibri"/>
              </a:rPr>
              <a:t>- </a:t>
            </a:r>
            <a:r>
              <a:rPr sz="3000" spc="145" dirty="0">
                <a:latin typeface="Calibri"/>
                <a:cs typeface="Calibri"/>
              </a:rPr>
              <a:t>Eixo</a:t>
            </a:r>
            <a:r>
              <a:rPr sz="3000" spc="-180" dirty="0">
                <a:latin typeface="Calibri"/>
                <a:cs typeface="Calibri"/>
              </a:rPr>
              <a:t> </a:t>
            </a:r>
            <a:r>
              <a:rPr sz="3000" spc="75" dirty="0">
                <a:latin typeface="Calibri"/>
                <a:cs typeface="Calibri"/>
              </a:rPr>
              <a:t>Monumental</a:t>
            </a:r>
            <a:endParaRPr sz="3000" dirty="0">
              <a:latin typeface="Calibri"/>
              <a:cs typeface="Calibri"/>
            </a:endParaRPr>
          </a:p>
          <a:p>
            <a:pPr marL="12700" marR="434975">
              <a:lnSpc>
                <a:spcPct val="115100"/>
              </a:lnSpc>
              <a:spcBef>
                <a:spcPts val="1050"/>
              </a:spcBef>
            </a:pPr>
            <a:r>
              <a:rPr sz="1900" spc="85" dirty="0">
                <a:latin typeface="Calibri"/>
                <a:cs typeface="Calibri"/>
              </a:rPr>
              <a:t>Criação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branding </a:t>
            </a:r>
            <a:r>
              <a:rPr sz="1900" spc="25" dirty="0">
                <a:latin typeface="Calibri"/>
                <a:cs typeface="Calibri"/>
              </a:rPr>
              <a:t>(conceito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0" dirty="0">
                <a:latin typeface="Calibri"/>
                <a:cs typeface="Calibri"/>
              </a:rPr>
              <a:t>marca), </a:t>
            </a:r>
            <a:r>
              <a:rPr sz="1900" spc="30" dirty="0">
                <a:latin typeface="Calibri"/>
                <a:cs typeface="Calibri"/>
              </a:rPr>
              <a:t>estudos de </a:t>
            </a:r>
            <a:r>
              <a:rPr sz="1900" spc="55" dirty="0">
                <a:latin typeface="Calibri"/>
                <a:cs typeface="Calibri"/>
              </a:rPr>
              <a:t>público-alvo, </a:t>
            </a:r>
            <a:r>
              <a:rPr sz="1900" spc="50" dirty="0">
                <a:latin typeface="Calibri"/>
                <a:cs typeface="Calibri"/>
              </a:rPr>
              <a:t>ações </a:t>
            </a:r>
            <a:r>
              <a:rPr sz="1900" spc="30" dirty="0">
                <a:latin typeface="Calibri"/>
                <a:cs typeface="Calibri"/>
              </a:rPr>
              <a:t>de ativação de </a:t>
            </a:r>
            <a:r>
              <a:rPr sz="1900" spc="70" dirty="0">
                <a:latin typeface="Calibri"/>
                <a:cs typeface="Calibri"/>
              </a:rPr>
              <a:t>marca,  </a:t>
            </a:r>
            <a:r>
              <a:rPr sz="1900" spc="50" dirty="0">
                <a:latin typeface="Calibri"/>
                <a:cs typeface="Calibri"/>
              </a:rPr>
              <a:t>campanhas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75" dirty="0">
                <a:latin typeface="Calibri"/>
                <a:cs typeface="Calibri"/>
              </a:rPr>
              <a:t>Comunicação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calendário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20" dirty="0">
                <a:latin typeface="Calibri"/>
                <a:cs typeface="Calibri"/>
              </a:rPr>
              <a:t>eventos </a:t>
            </a:r>
            <a:r>
              <a:rPr sz="1900" spc="35" dirty="0">
                <a:latin typeface="Calibri"/>
                <a:cs typeface="Calibri"/>
              </a:rPr>
              <a:t>integrados </a:t>
            </a:r>
            <a:r>
              <a:rPr sz="1900" spc="45" dirty="0">
                <a:latin typeface="Calibri"/>
                <a:cs typeface="Calibri"/>
              </a:rPr>
              <a:t>aos </a:t>
            </a:r>
            <a:r>
              <a:rPr sz="1900" spc="35" dirty="0">
                <a:latin typeface="Calibri"/>
                <a:cs typeface="Calibri"/>
              </a:rPr>
              <a:t>propósitos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25" dirty="0">
                <a:latin typeface="Calibri"/>
                <a:cs typeface="Calibri"/>
              </a:rPr>
              <a:t>estratégias </a:t>
            </a:r>
            <a:r>
              <a:rPr sz="1900" spc="30" dirty="0">
                <a:latin typeface="Calibri"/>
                <a:cs typeface="Calibri"/>
              </a:rPr>
              <a:t>de  </a:t>
            </a:r>
            <a:r>
              <a:rPr sz="1900" spc="40" dirty="0">
                <a:latin typeface="Calibri"/>
                <a:cs typeface="Calibri"/>
              </a:rPr>
              <a:t>negócio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85" dirty="0">
                <a:latin typeface="Calibri"/>
                <a:cs typeface="Calibri"/>
              </a:rPr>
              <a:t>Espaço </a:t>
            </a:r>
            <a:r>
              <a:rPr sz="1900" spc="70" dirty="0">
                <a:latin typeface="Calibri"/>
                <a:cs typeface="Calibri"/>
              </a:rPr>
              <a:t>Senac </a:t>
            </a:r>
            <a:r>
              <a:rPr sz="1900" spc="40" dirty="0">
                <a:latin typeface="Calibri"/>
                <a:cs typeface="Calibri"/>
              </a:rPr>
              <a:t>no </a:t>
            </a:r>
            <a:r>
              <a:rPr sz="1900" spc="70" dirty="0">
                <a:latin typeface="Calibri"/>
                <a:cs typeface="Calibri"/>
              </a:rPr>
              <a:t>Eixo </a:t>
            </a:r>
            <a:r>
              <a:rPr sz="1900" spc="30" dirty="0">
                <a:latin typeface="Calibri"/>
                <a:cs typeface="Calibri"/>
              </a:rPr>
              <a:t>Monumental de </a:t>
            </a:r>
            <a:r>
              <a:rPr sz="1900" spc="55" dirty="0">
                <a:latin typeface="Calibri"/>
                <a:cs typeface="Calibri"/>
              </a:rPr>
              <a:t>forma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b="1" spc="6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criar </a:t>
            </a:r>
            <a:r>
              <a:rPr sz="1900" b="1" spc="4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 </a:t>
            </a:r>
            <a:r>
              <a:rPr sz="1900" b="1" spc="4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melhor </a:t>
            </a:r>
            <a:r>
              <a:rPr sz="1900" b="1" spc="3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experiência </a:t>
            </a:r>
            <a:r>
              <a:rPr sz="1900" b="1" spc="4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ao público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a  </a:t>
            </a:r>
            <a:r>
              <a:rPr sz="1900" b="1" spc="4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ampliar </a:t>
            </a:r>
            <a:r>
              <a:rPr sz="1900" b="1" spc="5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as </a:t>
            </a:r>
            <a:r>
              <a:rPr sz="1900" b="1" spc="5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chances </a:t>
            </a:r>
            <a:r>
              <a:rPr sz="1900" b="1" spc="3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4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adesão </a:t>
            </a:r>
            <a:r>
              <a:rPr sz="1900" spc="50" dirty="0">
                <a:latin typeface="Calibri"/>
                <a:cs typeface="Calibri"/>
              </a:rPr>
              <a:t>às </a:t>
            </a:r>
            <a:r>
              <a:rPr sz="1900" spc="55" dirty="0">
                <a:latin typeface="Calibri"/>
                <a:cs typeface="Calibri"/>
              </a:rPr>
              <a:t>programações </a:t>
            </a:r>
            <a:r>
              <a:rPr sz="1900" spc="45" dirty="0">
                <a:latin typeface="Calibri"/>
                <a:cs typeface="Calibri"/>
              </a:rPr>
              <a:t>do</a:t>
            </a:r>
            <a:r>
              <a:rPr sz="1900" spc="360" dirty="0">
                <a:latin typeface="Calibri"/>
                <a:cs typeface="Calibri"/>
              </a:rPr>
              <a:t> </a:t>
            </a:r>
            <a:r>
              <a:rPr sz="1900" spc="60" dirty="0">
                <a:latin typeface="Calibri"/>
                <a:cs typeface="Calibri"/>
              </a:rPr>
              <a:t>espaço.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70" dirty="0">
                <a:latin typeface="Calibri"/>
                <a:cs typeface="Calibri"/>
              </a:rPr>
              <a:t>Projeto </a:t>
            </a:r>
            <a:r>
              <a:rPr sz="3000" spc="75" dirty="0">
                <a:latin typeface="Calibri"/>
                <a:cs typeface="Calibri"/>
              </a:rPr>
              <a:t>de </a:t>
            </a:r>
            <a:r>
              <a:rPr sz="3000" spc="90" dirty="0">
                <a:latin typeface="Calibri"/>
                <a:cs typeface="Calibri"/>
              </a:rPr>
              <a:t>Relacionamento </a:t>
            </a:r>
            <a:r>
              <a:rPr sz="3000" spc="120" dirty="0">
                <a:latin typeface="Calibri"/>
                <a:cs typeface="Calibri"/>
              </a:rPr>
              <a:t>com </a:t>
            </a:r>
            <a:r>
              <a:rPr sz="3000" spc="95" dirty="0">
                <a:latin typeface="Calibri"/>
                <a:cs typeface="Calibri"/>
              </a:rPr>
              <a:t>os</a:t>
            </a:r>
            <a:r>
              <a:rPr sz="3000" spc="40" dirty="0">
                <a:latin typeface="Calibri"/>
                <a:cs typeface="Calibri"/>
              </a:rPr>
              <a:t> </a:t>
            </a:r>
            <a:r>
              <a:rPr sz="3000" spc="175" dirty="0">
                <a:latin typeface="Calibri"/>
                <a:cs typeface="Calibri"/>
              </a:rPr>
              <a:t>DRs</a:t>
            </a:r>
            <a:endParaRPr sz="3000" dirty="0">
              <a:latin typeface="Calibri"/>
              <a:cs typeface="Calibri"/>
            </a:endParaRPr>
          </a:p>
          <a:p>
            <a:pPr marL="12700" marR="43815">
              <a:lnSpc>
                <a:spcPct val="115100"/>
              </a:lnSpc>
              <a:spcBef>
                <a:spcPts val="860"/>
              </a:spcBef>
            </a:pPr>
            <a:r>
              <a:rPr sz="1900" spc="30" dirty="0">
                <a:latin typeface="Calibri"/>
                <a:cs typeface="Calibri"/>
              </a:rPr>
              <a:t>Projeto de </a:t>
            </a:r>
            <a:r>
              <a:rPr sz="1900" b="1" spc="3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Marketing </a:t>
            </a:r>
            <a:r>
              <a:rPr sz="1900" b="1" spc="3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3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Relacionamento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45" dirty="0">
                <a:latin typeface="Calibri"/>
                <a:cs typeface="Calibri"/>
              </a:rPr>
              <a:t>visa,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35" dirty="0">
                <a:latin typeface="Calibri"/>
                <a:cs typeface="Calibri"/>
              </a:rPr>
              <a:t>partir </a:t>
            </a:r>
            <a:r>
              <a:rPr sz="1900" spc="45" dirty="0">
                <a:latin typeface="Calibri"/>
                <a:cs typeface="Calibri"/>
              </a:rPr>
              <a:t>da </a:t>
            </a:r>
            <a:r>
              <a:rPr sz="1900" spc="55" dirty="0">
                <a:latin typeface="Calibri"/>
                <a:cs typeface="Calibri"/>
              </a:rPr>
              <a:t>criação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0" dirty="0">
                <a:latin typeface="Calibri"/>
                <a:cs typeface="Calibri"/>
              </a:rPr>
              <a:t>bases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dados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55" dirty="0">
                <a:latin typeface="Calibri"/>
                <a:cs typeface="Calibri"/>
              </a:rPr>
              <a:t>programa </a:t>
            </a:r>
            <a:r>
              <a:rPr sz="1900" spc="30" dirty="0">
                <a:latin typeface="Calibri"/>
                <a:cs typeface="Calibri"/>
              </a:rPr>
              <a:t>de  </a:t>
            </a:r>
            <a:r>
              <a:rPr sz="1900" i="1" spc="65" dirty="0">
                <a:latin typeface="Calibri"/>
                <a:cs typeface="Calibri"/>
              </a:rPr>
              <a:t>rewards</a:t>
            </a:r>
            <a:r>
              <a:rPr sz="1900" spc="65" dirty="0">
                <a:latin typeface="Calibri"/>
                <a:cs typeface="Calibri"/>
              </a:rPr>
              <a:t>, </a:t>
            </a:r>
            <a:r>
              <a:rPr sz="1900" spc="35" dirty="0">
                <a:latin typeface="Calibri"/>
                <a:cs typeface="Calibri"/>
              </a:rPr>
              <a:t>avaliar </a:t>
            </a:r>
            <a:r>
              <a:rPr sz="1900" spc="40" dirty="0">
                <a:latin typeface="Calibri"/>
                <a:cs typeface="Calibri"/>
              </a:rPr>
              <a:t>a adesão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spc="40" dirty="0">
                <a:latin typeface="Calibri"/>
                <a:cs typeface="Calibri"/>
              </a:rPr>
              <a:t>Regionais </a:t>
            </a:r>
            <a:r>
              <a:rPr sz="1900" spc="45" dirty="0">
                <a:latin typeface="Calibri"/>
                <a:cs typeface="Calibri"/>
              </a:rPr>
              <a:t>aos </a:t>
            </a:r>
            <a:r>
              <a:rPr sz="1900" spc="35" dirty="0">
                <a:latin typeface="Calibri"/>
                <a:cs typeface="Calibri"/>
              </a:rPr>
              <a:t>Projetos </a:t>
            </a:r>
            <a:r>
              <a:rPr sz="1900" spc="50" dirty="0">
                <a:latin typeface="Calibri"/>
                <a:cs typeface="Calibri"/>
              </a:rPr>
              <a:t>Nacionais, </a:t>
            </a:r>
            <a:r>
              <a:rPr sz="1900" spc="40" dirty="0">
                <a:latin typeface="Calibri"/>
                <a:cs typeface="Calibri"/>
              </a:rPr>
              <a:t>promovendo </a:t>
            </a:r>
            <a:r>
              <a:rPr sz="1900" b="1" spc="5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ações </a:t>
            </a:r>
            <a:r>
              <a:rPr sz="1900" b="1" spc="3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2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engajamento 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55" dirty="0">
                <a:latin typeface="Calibri"/>
                <a:cs typeface="Calibri"/>
              </a:rPr>
              <a:t>foco </a:t>
            </a:r>
            <a:r>
              <a:rPr sz="1900" spc="40" dirty="0">
                <a:latin typeface="Calibri"/>
                <a:cs typeface="Calibri"/>
              </a:rPr>
              <a:t>na </a:t>
            </a:r>
            <a:r>
              <a:rPr sz="1900" spc="45" dirty="0">
                <a:latin typeface="Calibri"/>
                <a:cs typeface="Calibri"/>
              </a:rPr>
              <a:t>maior</a:t>
            </a:r>
            <a:r>
              <a:rPr sz="1900" spc="170" dirty="0">
                <a:latin typeface="Calibri"/>
                <a:cs typeface="Calibri"/>
              </a:rPr>
              <a:t> </a:t>
            </a:r>
            <a:r>
              <a:rPr sz="1900" spc="55" dirty="0">
                <a:latin typeface="Calibri"/>
                <a:cs typeface="Calibri"/>
              </a:rPr>
              <a:t>conversão.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17727" y="0"/>
            <a:ext cx="6170271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639675" cy="10287000"/>
          </a:xfrm>
          <a:custGeom>
            <a:avLst/>
            <a:gdLst/>
            <a:ahLst/>
            <a:cxnLst/>
            <a:rect l="l" t="t" r="r" b="b"/>
            <a:pathLst>
              <a:path w="12639675" h="10287000">
                <a:moveTo>
                  <a:pt x="0" y="0"/>
                </a:moveTo>
                <a:lnTo>
                  <a:pt x="12639674" y="0"/>
                </a:lnTo>
                <a:lnTo>
                  <a:pt x="12639674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813" y="1963785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4352" y="898573"/>
            <a:ext cx="92740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latin typeface="Trebuchet MS" panose="020B0603020202020204" pitchFamily="34" charset="0"/>
              </a:rPr>
              <a:t>PROJETOS </a:t>
            </a:r>
            <a:r>
              <a:rPr u="none" spc="475" dirty="0">
                <a:latin typeface="Trebuchet MS" panose="020B0603020202020204" pitchFamily="34" charset="0"/>
              </a:rPr>
              <a:t>DE</a:t>
            </a:r>
            <a:r>
              <a:rPr u="none" spc="-335" dirty="0">
                <a:latin typeface="Trebuchet MS" panose="020B0603020202020204" pitchFamily="34" charset="0"/>
              </a:rPr>
              <a:t> </a:t>
            </a:r>
            <a:r>
              <a:rPr u="none" spc="405" dirty="0"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4352" y="2054776"/>
            <a:ext cx="10716895" cy="7565390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lang="pt-BR" sz="2800" b="1" spc="200" dirty="0">
                <a:solidFill>
                  <a:srgbClr val="FFFFFF"/>
                </a:solidFill>
                <a:latin typeface="Calibri"/>
                <a:cs typeface="Calibri"/>
              </a:rPr>
              <a:t>LINHA 2: Comunicação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3000" spc="130" dirty="0">
                <a:solidFill>
                  <a:srgbClr val="FFFFFF"/>
                </a:solidFill>
                <a:latin typeface="Calibri"/>
                <a:cs typeface="Calibri"/>
              </a:rPr>
              <a:t>Senac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135" dirty="0">
                <a:solidFill>
                  <a:srgbClr val="FFFFFF"/>
                </a:solidFill>
                <a:latin typeface="Calibri"/>
                <a:cs typeface="Calibri"/>
              </a:rPr>
              <a:t>Empresas</a:t>
            </a:r>
            <a:endParaRPr sz="3000" dirty="0">
              <a:latin typeface="Calibri"/>
              <a:cs typeface="Calibri"/>
            </a:endParaRPr>
          </a:p>
          <a:p>
            <a:pPr marL="12700" marR="50800">
              <a:lnSpc>
                <a:spcPct val="115100"/>
              </a:lnSpc>
              <a:spcBef>
                <a:spcPts val="1240"/>
              </a:spcBef>
            </a:pP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já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criado,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ser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lançado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no primeiro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semestre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105" dirty="0">
                <a:solidFill>
                  <a:srgbClr val="FFFFFF"/>
                </a:solidFill>
                <a:latin typeface="Calibri"/>
                <a:cs typeface="Calibri"/>
              </a:rPr>
              <a:t>2023,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que ofertará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série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serviços 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gratuitos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empresários do </a:t>
            </a: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Comércio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Bens,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Serviços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75" dirty="0">
                <a:solidFill>
                  <a:srgbClr val="FFFFFF"/>
                </a:solidFill>
                <a:latin typeface="Calibri"/>
                <a:cs typeface="Calibri"/>
              </a:rPr>
              <a:t>Turismo,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entre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eles </a:t>
            </a:r>
            <a:r>
              <a:rPr sz="1900" b="1" spc="1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sete </a:t>
            </a:r>
            <a:r>
              <a:rPr sz="1900" b="1" spc="6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cursos </a:t>
            </a:r>
            <a:r>
              <a:rPr sz="1900" b="1" spc="2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 </a:t>
            </a:r>
            <a:r>
              <a:rPr lang="pt-BR" sz="1900" b="1" spc="3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15 </a:t>
            </a:r>
            <a:r>
              <a:rPr lang="pt-BR" sz="1900" b="1" spc="35" dirty="0" err="1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lives</a:t>
            </a:r>
            <a:r>
              <a:rPr lang="pt-BR" sz="1900" b="1" spc="3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 e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900" b="1" spc="45" dirty="0" err="1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vídeo</a:t>
            </a:r>
            <a:r>
              <a:rPr lang="pt-BR"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s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sz="1900" spc="16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site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será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hub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leads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empresas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as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equipes de Atendimento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Corporativo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dos  </a:t>
            </a:r>
            <a:r>
              <a:rPr sz="1900" spc="110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r>
              <a:rPr sz="19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</a:rPr>
              <a:t>DRs</a:t>
            </a:r>
            <a:r>
              <a:rPr lang="pt-BR" sz="19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900" u="heavy" spc="-4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u="heavy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2"/>
              </a:rPr>
              <a:t>htt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p</a:t>
            </a:r>
            <a:r>
              <a:rPr sz="1900" u="heavy" spc="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2"/>
              </a:rPr>
              <a:t>s://empresas.senac.br/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(ainda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não acessível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fora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900" spc="3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Senac)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105" dirty="0">
                <a:solidFill>
                  <a:srgbClr val="FFFFFF"/>
                </a:solidFill>
                <a:latin typeface="Calibri"/>
                <a:cs typeface="Calibri"/>
              </a:rPr>
              <a:t>Empreendedorismo</a:t>
            </a:r>
            <a:endParaRPr sz="3000" dirty="0">
              <a:latin typeface="Calibri"/>
              <a:cs typeface="Calibri"/>
            </a:endParaRPr>
          </a:p>
          <a:p>
            <a:pPr marL="12700" marR="234950">
              <a:lnSpc>
                <a:spcPct val="115100"/>
              </a:lnSpc>
              <a:spcBef>
                <a:spcPts val="935"/>
              </a:spcBef>
            </a:pP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Desenvolvimento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plataforma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digital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parceria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spc="65" dirty="0">
                <a:solidFill>
                  <a:srgbClr val="FFFFFF"/>
                </a:solidFill>
                <a:latin typeface="Calibri"/>
                <a:cs typeface="Calibri"/>
              </a:rPr>
              <a:t>Sebrae,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disponibilizará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trilha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conteúdos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gratuitos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voltados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ao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aluno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Senac com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perfil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empreendedor</a:t>
            </a:r>
            <a:r>
              <a:rPr sz="1900" spc="5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110" dirty="0">
                <a:solidFill>
                  <a:srgbClr val="FFFFFF"/>
                </a:solidFill>
                <a:latin typeface="Calibri"/>
                <a:cs typeface="Calibri"/>
              </a:rPr>
              <a:t>MEI.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130" dirty="0">
                <a:solidFill>
                  <a:srgbClr val="FFFFFF"/>
                </a:solidFill>
                <a:latin typeface="Calibri"/>
                <a:cs typeface="Calibri"/>
              </a:rPr>
              <a:t>Senac </a:t>
            </a:r>
            <a:r>
              <a:rPr sz="3000" spc="75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3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70" dirty="0">
                <a:solidFill>
                  <a:srgbClr val="FFFFFF"/>
                </a:solidFill>
                <a:latin typeface="Calibri"/>
                <a:cs typeface="Calibri"/>
              </a:rPr>
              <a:t>Metaverso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940"/>
              </a:spcBef>
            </a:pP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Análise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cenários </a:t>
            </a:r>
            <a:r>
              <a:rPr sz="1900" spc="2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articulação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para composição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</a:rPr>
              <a:t>Comitê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Nacional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900" spc="25" dirty="0">
                <a:solidFill>
                  <a:srgbClr val="FFFFFF"/>
                </a:solidFill>
                <a:latin typeface="Calibri"/>
                <a:cs typeface="Calibri"/>
              </a:rPr>
              <a:t>indique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</a:rPr>
              <a:t>formas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900" b="1" spc="7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Senac 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atuar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no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metaverso </a:t>
            </a:r>
            <a:r>
              <a:rPr sz="1900" b="1" spc="2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e </a:t>
            </a:r>
            <a:r>
              <a:rPr sz="1900" b="1" spc="3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de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o </a:t>
            </a:r>
            <a:r>
              <a:rPr sz="1900" b="1" spc="12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DN </a:t>
            </a:r>
            <a:r>
              <a:rPr sz="1900" b="1" spc="4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apoiar </a:t>
            </a:r>
            <a:r>
              <a:rPr sz="1900" b="1" spc="50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ações</a:t>
            </a:r>
            <a:r>
              <a:rPr sz="1900" b="1" spc="409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900" b="1" spc="45" dirty="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rPr>
              <a:t>regionais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  <a:p>
            <a:pPr marL="12700" marR="1254760">
              <a:lnSpc>
                <a:spcPct val="115100"/>
              </a:lnSpc>
            </a:pP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Atualmente,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900" spc="60" dirty="0">
                <a:solidFill>
                  <a:srgbClr val="FFFFFF"/>
                </a:solidFill>
                <a:latin typeface="Calibri"/>
                <a:cs typeface="Calibri"/>
              </a:rPr>
              <a:t>Gerência 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já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possui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sala </a:t>
            </a:r>
            <a:r>
              <a:rPr sz="1900" spc="3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900" spc="35" dirty="0">
                <a:solidFill>
                  <a:srgbClr val="FFFFFF"/>
                </a:solidFill>
                <a:latin typeface="Calibri"/>
                <a:cs typeface="Calibri"/>
              </a:rPr>
              <a:t>trabalho </a:t>
            </a:r>
            <a:r>
              <a:rPr sz="1900" spc="4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900" spc="50" dirty="0">
                <a:solidFill>
                  <a:srgbClr val="FFFFFF"/>
                </a:solidFill>
                <a:latin typeface="Calibri"/>
                <a:cs typeface="Calibri"/>
              </a:rPr>
              <a:t>Spatial:  </a:t>
            </a:r>
            <a:r>
              <a:rPr sz="1900" spc="7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https://www.spatial.io/s/Space-Lounge-da-Comunicacao-6324db54a5815f0001e0e22d?  </a:t>
            </a:r>
            <a:r>
              <a:rPr sz="1900" spc="1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share=478862835233043377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99000" y="0"/>
            <a:ext cx="6288998" cy="10259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813" y="2000200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56086" y="1"/>
            <a:ext cx="7231913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4352" y="939801"/>
            <a:ext cx="93502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u="none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u="none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4352" y="2210114"/>
            <a:ext cx="8982710" cy="45497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u="heavy" spc="-6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pt-BR" sz="2500" b="1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LINHA 3: Eventos</a:t>
            </a:r>
            <a:endParaRPr sz="2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spc="105" dirty="0">
                <a:latin typeface="Calibri"/>
                <a:cs typeface="Calibri"/>
              </a:rPr>
              <a:t>Sinergia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220" dirty="0">
                <a:latin typeface="Calibri"/>
                <a:cs typeface="Calibri"/>
              </a:rPr>
              <a:t>CNC-Sesc-Senac</a:t>
            </a:r>
            <a:endParaRPr sz="3000" dirty="0">
              <a:latin typeface="Calibri"/>
              <a:cs typeface="Calibri"/>
            </a:endParaRPr>
          </a:p>
          <a:p>
            <a:pPr marL="12700" marR="187960">
              <a:lnSpc>
                <a:spcPct val="115100"/>
              </a:lnSpc>
              <a:spcBef>
                <a:spcPts val="905"/>
              </a:spcBef>
            </a:pPr>
            <a:r>
              <a:rPr sz="1900" spc="50" dirty="0">
                <a:latin typeface="Calibri"/>
                <a:cs typeface="Calibri"/>
              </a:rPr>
              <a:t>Realização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20" dirty="0">
                <a:latin typeface="Calibri"/>
                <a:cs typeface="Calibri"/>
              </a:rPr>
              <a:t>eventos </a:t>
            </a:r>
            <a:r>
              <a:rPr sz="1900" spc="30" dirty="0">
                <a:latin typeface="Calibri"/>
                <a:cs typeface="Calibri"/>
              </a:rPr>
              <a:t>internos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25" dirty="0">
                <a:latin typeface="Calibri"/>
                <a:cs typeface="Calibri"/>
              </a:rPr>
              <a:t>externos </a:t>
            </a:r>
            <a:r>
              <a:rPr sz="1900" spc="40" dirty="0">
                <a:latin typeface="Calibri"/>
                <a:cs typeface="Calibri"/>
              </a:rPr>
              <a:t>em </a:t>
            </a:r>
            <a:r>
              <a:rPr sz="1900" spc="50" dirty="0">
                <a:latin typeface="Calibri"/>
                <a:cs typeface="Calibri"/>
              </a:rPr>
              <a:t>parceria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240" dirty="0">
                <a:latin typeface="Calibri"/>
                <a:cs typeface="Calibri"/>
              </a:rPr>
              <a:t>CNC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85" dirty="0">
                <a:latin typeface="Calibri"/>
                <a:cs typeface="Calibri"/>
              </a:rPr>
              <a:t>Sesc,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5" dirty="0">
                <a:latin typeface="Calibri"/>
                <a:cs typeface="Calibri"/>
              </a:rPr>
              <a:t>forma </a:t>
            </a:r>
            <a:r>
              <a:rPr sz="1900" spc="40" dirty="0">
                <a:latin typeface="Calibri"/>
                <a:cs typeface="Calibri"/>
              </a:rPr>
              <a:t>a  </a:t>
            </a:r>
            <a:r>
              <a:rPr sz="1900" b="1" spc="3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otimizar </a:t>
            </a:r>
            <a:r>
              <a:rPr sz="1900" b="1" spc="5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esforços </a:t>
            </a:r>
            <a:r>
              <a:rPr sz="1900" b="1" spc="2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 </a:t>
            </a:r>
            <a:r>
              <a:rPr sz="1900" b="1" spc="5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recursos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40" dirty="0">
                <a:latin typeface="Calibri"/>
                <a:cs typeface="Calibri"/>
              </a:rPr>
              <a:t>a participação </a:t>
            </a:r>
            <a:r>
              <a:rPr sz="1900" spc="45" dirty="0">
                <a:latin typeface="Calibri"/>
                <a:cs typeface="Calibri"/>
              </a:rPr>
              <a:t>do Sistema </a:t>
            </a:r>
            <a:r>
              <a:rPr sz="1900" spc="80" dirty="0">
                <a:latin typeface="Calibri"/>
                <a:cs typeface="Calibri"/>
              </a:rPr>
              <a:t>Comércio </a:t>
            </a:r>
            <a:r>
              <a:rPr sz="1900" spc="40" dirty="0">
                <a:latin typeface="Calibri"/>
                <a:cs typeface="Calibri"/>
              </a:rPr>
              <a:t>em </a:t>
            </a:r>
            <a:r>
              <a:rPr sz="1900" spc="20" dirty="0">
                <a:latin typeface="Calibri"/>
                <a:cs typeface="Calibri"/>
              </a:rPr>
              <a:t>eventos  </a:t>
            </a:r>
            <a:r>
              <a:rPr sz="1900" spc="40" dirty="0">
                <a:latin typeface="Calibri"/>
                <a:cs typeface="Calibri"/>
              </a:rPr>
              <a:t>estratégicos. </a:t>
            </a:r>
            <a:r>
              <a:rPr sz="1900" spc="45" dirty="0">
                <a:latin typeface="Calibri"/>
                <a:cs typeface="Calibri"/>
              </a:rPr>
              <a:t>Dentre </a:t>
            </a:r>
            <a:r>
              <a:rPr sz="1900" spc="50" dirty="0">
                <a:latin typeface="Calibri"/>
                <a:cs typeface="Calibri"/>
              </a:rPr>
              <a:t>os </a:t>
            </a:r>
            <a:r>
              <a:rPr sz="1900" spc="45" dirty="0">
                <a:latin typeface="Calibri"/>
                <a:cs typeface="Calibri"/>
              </a:rPr>
              <a:t>principais, </a:t>
            </a:r>
            <a:r>
              <a:rPr sz="1900" spc="55" dirty="0">
                <a:latin typeface="Calibri"/>
                <a:cs typeface="Calibri"/>
              </a:rPr>
              <a:t>destacam-se Sinergia, </a:t>
            </a:r>
            <a:r>
              <a:rPr sz="1900" spc="50" dirty="0">
                <a:latin typeface="Calibri"/>
                <a:cs typeface="Calibri"/>
              </a:rPr>
              <a:t>Agenda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85" dirty="0">
                <a:latin typeface="Calibri"/>
                <a:cs typeface="Calibri"/>
              </a:rPr>
              <a:t>Comércio,  </a:t>
            </a:r>
            <a:r>
              <a:rPr sz="1900" spc="75" dirty="0">
                <a:latin typeface="Calibri"/>
                <a:cs typeface="Calibri"/>
              </a:rPr>
              <a:t>Conecta </a:t>
            </a:r>
            <a:r>
              <a:rPr sz="1900" spc="20" dirty="0">
                <a:latin typeface="Calibri"/>
                <a:cs typeface="Calibri"/>
              </a:rPr>
              <a:t>e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65" dirty="0">
                <a:latin typeface="Calibri"/>
                <a:cs typeface="Calibri"/>
              </a:rPr>
              <a:t>Sicomercio.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lang="pt-BR" sz="3000" spc="110" dirty="0">
                <a:latin typeface="Calibri"/>
                <a:cs typeface="Calibri"/>
              </a:rPr>
              <a:t>E</a:t>
            </a:r>
            <a:r>
              <a:rPr sz="3000" spc="110" dirty="0" err="1">
                <a:latin typeface="Calibri"/>
                <a:cs typeface="Calibri"/>
              </a:rPr>
              <a:t>ventos</a:t>
            </a:r>
            <a:r>
              <a:rPr sz="3000" spc="75" dirty="0">
                <a:latin typeface="Calibri"/>
                <a:cs typeface="Calibri"/>
              </a:rPr>
              <a:t> </a:t>
            </a:r>
            <a:r>
              <a:rPr sz="3000" spc="85" dirty="0">
                <a:latin typeface="Calibri"/>
                <a:cs typeface="Calibri"/>
              </a:rPr>
              <a:t>Internos</a:t>
            </a:r>
            <a:endParaRPr sz="3000" dirty="0">
              <a:latin typeface="Calibri"/>
              <a:cs typeface="Calibri"/>
            </a:endParaRPr>
          </a:p>
          <a:p>
            <a:pPr marL="12700" marR="641350">
              <a:lnSpc>
                <a:spcPct val="115100"/>
              </a:lnSpc>
              <a:spcBef>
                <a:spcPts val="905"/>
              </a:spcBef>
            </a:pPr>
            <a:r>
              <a:rPr sz="1900" spc="35" dirty="0">
                <a:latin typeface="Calibri"/>
                <a:cs typeface="Calibri"/>
              </a:rPr>
              <a:t>Planejamento, </a:t>
            </a:r>
            <a:r>
              <a:rPr sz="1900" spc="55" dirty="0">
                <a:latin typeface="Calibri"/>
                <a:cs typeface="Calibri"/>
              </a:rPr>
              <a:t>organização, </a:t>
            </a:r>
            <a:r>
              <a:rPr sz="1900" spc="50" dirty="0">
                <a:latin typeface="Calibri"/>
                <a:cs typeface="Calibri"/>
              </a:rPr>
              <a:t>operação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5" dirty="0">
                <a:latin typeface="Calibri"/>
                <a:cs typeface="Calibri"/>
              </a:rPr>
              <a:t>medição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35" dirty="0">
                <a:latin typeface="Calibri"/>
                <a:cs typeface="Calibri"/>
              </a:rPr>
              <a:t>resultados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118 </a:t>
            </a:r>
            <a:r>
              <a:rPr sz="1900" b="1" spc="20" dirty="0">
                <a:solidFill>
                  <a:srgbClr val="E75400"/>
                </a:solidFill>
                <a:latin typeface="Calibri"/>
                <a:cs typeface="Calibri"/>
              </a:rPr>
              <a:t>eventos  </a:t>
            </a:r>
            <a:r>
              <a:rPr sz="1900" spc="30" dirty="0">
                <a:latin typeface="Calibri"/>
                <a:cs typeface="Calibri"/>
              </a:rPr>
              <a:t>internos previstos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40" dirty="0">
                <a:latin typeface="Calibri"/>
                <a:cs typeface="Calibri"/>
              </a:rPr>
              <a:t>primeiro </a:t>
            </a:r>
            <a:r>
              <a:rPr sz="1900" spc="35" dirty="0">
                <a:latin typeface="Calibri"/>
                <a:cs typeface="Calibri"/>
              </a:rPr>
              <a:t>semestre </a:t>
            </a:r>
            <a:r>
              <a:rPr sz="1900" spc="30" dirty="0">
                <a:latin typeface="Calibri"/>
                <a:cs typeface="Calibri"/>
              </a:rPr>
              <a:t>de</a:t>
            </a:r>
            <a:r>
              <a:rPr sz="1900" spc="360" dirty="0">
                <a:latin typeface="Calibri"/>
                <a:cs typeface="Calibri"/>
              </a:rPr>
              <a:t> </a:t>
            </a:r>
            <a:r>
              <a:rPr sz="1900" spc="114" dirty="0">
                <a:latin typeface="Calibri"/>
                <a:cs typeface="Calibri"/>
              </a:rPr>
              <a:t>2023.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65" dirty="0">
                <a:latin typeface="Trebuchet MS" panose="020B0603020202020204" pitchFamily="34" charset="0"/>
              </a:rPr>
              <a:t>Educacionais</a:t>
            </a:r>
          </a:p>
          <a:p>
            <a:pPr marL="12700" marR="5080">
              <a:lnSpc>
                <a:spcPct val="114999"/>
              </a:lnSpc>
              <a:spcBef>
                <a:spcPts val="3300"/>
              </a:spcBef>
            </a:pPr>
            <a:r>
              <a:rPr lang="pt-BR" sz="2500" spc="-35" dirty="0"/>
              <a:t>Tem </a:t>
            </a:r>
            <a:r>
              <a:rPr lang="pt-BR" sz="2500" spc="60" dirty="0"/>
              <a:t>como </a:t>
            </a:r>
            <a:r>
              <a:rPr lang="pt-BR" sz="2500" spc="25" dirty="0"/>
              <a:t>objetivo </a:t>
            </a:r>
            <a:r>
              <a:rPr lang="pt-BR" sz="2500" spc="35" dirty="0"/>
              <a:t>gerir </a:t>
            </a:r>
            <a:r>
              <a:rPr lang="pt-BR" sz="2500" spc="114" dirty="0"/>
              <a:t>e </a:t>
            </a:r>
            <a:r>
              <a:rPr lang="pt-BR" sz="2500" spc="25" dirty="0"/>
              <a:t>aprimorar </a:t>
            </a:r>
            <a:r>
              <a:rPr lang="pt-BR" sz="2500" spc="225" dirty="0"/>
              <a:t>a </a:t>
            </a:r>
            <a:r>
              <a:rPr lang="pt-BR" sz="2500" spc="60" dirty="0"/>
              <a:t>oferta </a:t>
            </a:r>
            <a:r>
              <a:rPr lang="pt-BR" sz="2500" spc="80" dirty="0"/>
              <a:t>do </a:t>
            </a:r>
            <a:r>
              <a:rPr lang="pt-BR" sz="2500" spc="175" dirty="0"/>
              <a:t>PSG; </a:t>
            </a:r>
            <a:r>
              <a:rPr lang="pt-BR" sz="2500" spc="60" dirty="0"/>
              <a:t>realizar </a:t>
            </a:r>
            <a:r>
              <a:rPr lang="pt-BR" sz="2500" spc="225" dirty="0"/>
              <a:t>a </a:t>
            </a:r>
            <a:r>
              <a:rPr lang="pt-BR" sz="2500" spc="105" dirty="0"/>
              <a:t>gestão  </a:t>
            </a:r>
            <a:r>
              <a:rPr lang="pt-BR" sz="2500" spc="95" dirty="0"/>
              <a:t>educacional </a:t>
            </a:r>
            <a:r>
              <a:rPr lang="pt-BR" sz="2500" spc="80" dirty="0"/>
              <a:t>do </a:t>
            </a:r>
            <a:r>
              <a:rPr lang="pt-BR" sz="2500" spc="145" dirty="0"/>
              <a:t>SIG; </a:t>
            </a:r>
            <a:r>
              <a:rPr lang="pt-BR" sz="2500" spc="15" dirty="0"/>
              <a:t>desenvolver </a:t>
            </a:r>
            <a:r>
              <a:rPr lang="pt-BR" sz="2500" spc="114" dirty="0"/>
              <a:t>e </a:t>
            </a:r>
            <a:r>
              <a:rPr lang="pt-BR" sz="2500" spc="15" dirty="0"/>
              <a:t>implementar </a:t>
            </a:r>
            <a:r>
              <a:rPr lang="pt-BR" sz="2500" spc="65" dirty="0"/>
              <a:t>programas </a:t>
            </a:r>
            <a:r>
              <a:rPr lang="pt-BR" sz="2500" spc="90" dirty="0"/>
              <a:t>educacionais  </a:t>
            </a:r>
            <a:r>
              <a:rPr lang="pt-BR" sz="2500" spc="55" dirty="0"/>
              <a:t>que </a:t>
            </a:r>
            <a:r>
              <a:rPr lang="pt-BR" sz="2500" spc="10" dirty="0"/>
              <a:t>promovam </a:t>
            </a:r>
            <a:r>
              <a:rPr lang="pt-BR" sz="2500" spc="225" dirty="0"/>
              <a:t>a </a:t>
            </a:r>
            <a:r>
              <a:rPr lang="pt-BR" sz="2500" spc="110" dirty="0"/>
              <a:t>qualificação </a:t>
            </a:r>
            <a:r>
              <a:rPr lang="pt-BR" sz="2500" spc="60" dirty="0"/>
              <a:t>dos </a:t>
            </a:r>
            <a:r>
              <a:rPr lang="pt-BR" sz="2500" spc="30" dirty="0"/>
              <a:t>tipos </a:t>
            </a:r>
            <a:r>
              <a:rPr lang="pt-BR" sz="2500" spc="114" dirty="0"/>
              <a:t>e </a:t>
            </a:r>
            <a:r>
              <a:rPr lang="pt-BR" sz="2500" spc="30" dirty="0"/>
              <a:t>modelos </a:t>
            </a:r>
            <a:r>
              <a:rPr lang="pt-BR" sz="2500" spc="110" dirty="0"/>
              <a:t>de </a:t>
            </a:r>
            <a:r>
              <a:rPr lang="pt-BR" sz="2500" spc="15" dirty="0"/>
              <a:t>ensino </a:t>
            </a:r>
            <a:r>
              <a:rPr lang="pt-BR" sz="2500" spc="80" dirty="0"/>
              <a:t>do </a:t>
            </a:r>
            <a:r>
              <a:rPr lang="pt-BR" sz="2500" spc="160" dirty="0"/>
              <a:t>Senac  </a:t>
            </a:r>
            <a:r>
              <a:rPr lang="pt-BR" sz="2500" spc="55" dirty="0"/>
              <a:t>alinhados </a:t>
            </a:r>
            <a:r>
              <a:rPr lang="pt-BR" sz="2500" spc="225" dirty="0"/>
              <a:t>à </a:t>
            </a:r>
            <a:r>
              <a:rPr lang="pt-BR" sz="2500" spc="80" dirty="0"/>
              <a:t>estratégia </a:t>
            </a:r>
            <a:r>
              <a:rPr lang="pt-BR" sz="2500" spc="25" dirty="0"/>
              <a:t>institucional </a:t>
            </a:r>
            <a:r>
              <a:rPr lang="pt-BR" sz="2500" spc="114" dirty="0"/>
              <a:t>e </a:t>
            </a:r>
            <a:r>
              <a:rPr lang="pt-BR" sz="2500" spc="120" dirty="0"/>
              <a:t>às </a:t>
            </a:r>
            <a:r>
              <a:rPr lang="pt-BR" sz="2500" spc="65" dirty="0"/>
              <a:t>políticas </a:t>
            </a:r>
            <a:r>
              <a:rPr lang="pt-BR" sz="2500" spc="75" dirty="0"/>
              <a:t>públicas </a:t>
            </a:r>
            <a:r>
              <a:rPr lang="pt-BR" sz="2500" spc="90" dirty="0"/>
              <a:t>educacionais  </a:t>
            </a:r>
            <a:r>
              <a:rPr lang="pt-BR" sz="2500" spc="50" dirty="0"/>
              <a:t>afins.</a:t>
            </a:r>
            <a:endParaRPr lang="pt-BR" sz="2500"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592715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80562" y="2331179"/>
            <a:ext cx="9683438" cy="13753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465"/>
              </a:lnSpc>
              <a:spcBef>
                <a:spcPts val="125"/>
              </a:spcBef>
            </a:pPr>
            <a:r>
              <a:rPr sz="3400" b="0" u="none" spc="145" dirty="0">
                <a:latin typeface="Calibri"/>
                <a:cs typeface="Calibri"/>
              </a:rPr>
              <a:t>Gerência</a:t>
            </a:r>
            <a:endParaRPr sz="3400" dirty="0">
              <a:latin typeface="Calibri"/>
              <a:cs typeface="Calibri"/>
            </a:endParaRPr>
          </a:p>
          <a:p>
            <a:pPr marL="12700">
              <a:lnSpc>
                <a:spcPts val="7125"/>
              </a:lnSpc>
            </a:pPr>
            <a:r>
              <a:rPr sz="6450" b="0" u="none" spc="240" dirty="0">
                <a:latin typeface="Trebuchet MS" panose="020B0603020202020204" pitchFamily="34" charset="0"/>
              </a:rPr>
              <a:t>Programas </a:t>
            </a:r>
            <a:r>
              <a:rPr sz="6450" b="0" u="none" spc="100" dirty="0">
                <a:latin typeface="Trebuchet MS" panose="020B0603020202020204" pitchFamily="34" charset="0"/>
              </a:rPr>
              <a:t>e</a:t>
            </a:r>
            <a:r>
              <a:rPr sz="6450" b="0" u="none" spc="30" dirty="0">
                <a:latin typeface="Trebuchet MS" panose="020B0603020202020204" pitchFamily="34" charset="0"/>
              </a:rPr>
              <a:t> </a:t>
            </a:r>
            <a:r>
              <a:rPr sz="6450" b="0" u="none" spc="229" dirty="0">
                <a:latin typeface="Trebuchet MS" panose="020B0603020202020204" pitchFamily="34" charset="0"/>
              </a:rPr>
              <a:t>Diretrizes</a:t>
            </a:r>
            <a:endParaRPr sz="6450" dirty="0">
              <a:latin typeface="Trebuchet MS" panose="020B0603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98023" y="7735749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3" y="2428422"/>
            <a:ext cx="18278475" cy="0"/>
          </a:xfrm>
          <a:custGeom>
            <a:avLst/>
            <a:gdLst/>
            <a:ahLst/>
            <a:cxnLst/>
            <a:rect l="l" t="t" r="r" b="b"/>
            <a:pathLst>
              <a:path w="18278475">
                <a:moveTo>
                  <a:pt x="18278473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9227" y="2304597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6998" y="943581"/>
            <a:ext cx="8927010" cy="98552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u="none" spc="225" dirty="0">
                <a:solidFill>
                  <a:srgbClr val="000000"/>
                </a:solidFill>
                <a:latin typeface="Trebuchet MS" panose="020B0603020202020204" pitchFamily="34" charset="0"/>
              </a:rPr>
              <a:t>Linhas </a:t>
            </a:r>
            <a:r>
              <a:rPr sz="6300" u="none" spc="140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sz="6300" u="none" spc="-2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sz="6300" u="none" spc="215" dirty="0">
                <a:solidFill>
                  <a:srgbClr val="000000"/>
                </a:solidFill>
                <a:latin typeface="Trebuchet MS" panose="020B0603020202020204" pitchFamily="34" charset="0"/>
              </a:rPr>
              <a:t>Trabalho</a:t>
            </a:r>
            <a:endParaRPr sz="630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3891" y="2388482"/>
            <a:ext cx="2713355" cy="1701164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0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12700" marR="5080">
              <a:lnSpc>
                <a:spcPct val="114999"/>
              </a:lnSpc>
              <a:spcBef>
                <a:spcPts val="1150"/>
              </a:spcBef>
            </a:pPr>
            <a:r>
              <a:rPr sz="2500" spc="105" dirty="0">
                <a:latin typeface="Calibri"/>
                <a:cs typeface="Calibri"/>
              </a:rPr>
              <a:t>Tipos </a:t>
            </a:r>
            <a:r>
              <a:rPr sz="2500" spc="35" dirty="0">
                <a:latin typeface="Calibri"/>
                <a:cs typeface="Calibri"/>
              </a:rPr>
              <a:t>e </a:t>
            </a:r>
            <a:r>
              <a:rPr sz="2500" spc="60" dirty="0">
                <a:latin typeface="Calibri"/>
                <a:cs typeface="Calibri"/>
              </a:rPr>
              <a:t>Modelos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60" dirty="0">
                <a:latin typeface="Calibri"/>
                <a:cs typeface="Calibri"/>
              </a:rPr>
              <a:t>de  </a:t>
            </a:r>
            <a:r>
              <a:rPr sz="2500" spc="105" dirty="0">
                <a:latin typeface="Calibri"/>
                <a:cs typeface="Calibri"/>
              </a:rPr>
              <a:t>Ensino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3891" y="4412580"/>
            <a:ext cx="2880360" cy="316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5"/>
              </a:spcBef>
            </a:pPr>
            <a:r>
              <a:rPr sz="1600" spc="40" dirty="0">
                <a:latin typeface="Calibri"/>
                <a:cs typeface="Calibri"/>
              </a:rPr>
              <a:t>Realizar </a:t>
            </a:r>
            <a:r>
              <a:rPr sz="1600" spc="30" dirty="0">
                <a:latin typeface="Calibri"/>
                <a:cs typeface="Calibri"/>
              </a:rPr>
              <a:t>diagnóstico </a:t>
            </a:r>
            <a:r>
              <a:rPr sz="1600" spc="40" dirty="0">
                <a:latin typeface="Calibri"/>
                <a:cs typeface="Calibri"/>
              </a:rPr>
              <a:t>da </a:t>
            </a:r>
            <a:r>
              <a:rPr sz="1600" spc="25" dirty="0">
                <a:latin typeface="Calibri"/>
                <a:cs typeface="Calibri"/>
              </a:rPr>
              <a:t>oferta  </a:t>
            </a:r>
            <a:r>
              <a:rPr sz="1600" spc="40" dirty="0">
                <a:latin typeface="Calibri"/>
                <a:cs typeface="Calibri"/>
              </a:rPr>
              <a:t>dos </a:t>
            </a:r>
            <a:r>
              <a:rPr sz="1600" spc="20" dirty="0">
                <a:latin typeface="Calibri"/>
                <a:cs typeface="Calibri"/>
              </a:rPr>
              <a:t>tipos e </a:t>
            </a:r>
            <a:r>
              <a:rPr sz="1600" spc="35" dirty="0">
                <a:latin typeface="Calibri"/>
                <a:cs typeface="Calibri"/>
              </a:rPr>
              <a:t>modelos </a:t>
            </a:r>
            <a:r>
              <a:rPr sz="1600" spc="30" dirty="0">
                <a:latin typeface="Calibri"/>
                <a:cs typeface="Calibri"/>
              </a:rPr>
              <a:t>de </a:t>
            </a:r>
            <a:r>
              <a:rPr sz="1600" spc="35" dirty="0">
                <a:latin typeface="Calibri"/>
                <a:cs typeface="Calibri"/>
              </a:rPr>
              <a:t>ensino,  </a:t>
            </a:r>
            <a:r>
              <a:rPr sz="1600" spc="30" dirty="0">
                <a:latin typeface="Calibri"/>
                <a:cs typeface="Calibri"/>
              </a:rPr>
              <a:t>definir </a:t>
            </a:r>
            <a:r>
              <a:rPr sz="1600" spc="25" dirty="0">
                <a:latin typeface="Calibri"/>
                <a:cs typeface="Calibri"/>
              </a:rPr>
              <a:t>estratégias </a:t>
            </a:r>
            <a:r>
              <a:rPr sz="1600" spc="30" dirty="0">
                <a:latin typeface="Calibri"/>
                <a:cs typeface="Calibri"/>
              </a:rPr>
              <a:t>de </a:t>
            </a:r>
            <a:r>
              <a:rPr sz="1600" spc="40" dirty="0">
                <a:latin typeface="Calibri"/>
                <a:cs typeface="Calibri"/>
              </a:rPr>
              <a:t>melhor  </a:t>
            </a:r>
            <a:r>
              <a:rPr sz="1600" spc="30" dirty="0">
                <a:latin typeface="Calibri"/>
                <a:cs typeface="Calibri"/>
              </a:rPr>
              <a:t>posicionamento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35" dirty="0">
                <a:latin typeface="Calibri"/>
                <a:cs typeface="Calibri"/>
              </a:rPr>
              <a:t>expansão;  fortalecer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35" dirty="0">
                <a:latin typeface="Calibri"/>
                <a:cs typeface="Calibri"/>
              </a:rPr>
              <a:t>qualificar a oferta;  </a:t>
            </a:r>
            <a:r>
              <a:rPr sz="1600" spc="40" dirty="0">
                <a:latin typeface="Calibri"/>
                <a:cs typeface="Calibri"/>
              </a:rPr>
              <a:t>elaborar </a:t>
            </a:r>
            <a:r>
              <a:rPr sz="1600" spc="25" dirty="0">
                <a:latin typeface="Calibri"/>
                <a:cs typeface="Calibri"/>
              </a:rPr>
              <a:t>projetos </a:t>
            </a:r>
            <a:r>
              <a:rPr sz="1600" spc="40" dirty="0">
                <a:latin typeface="Calibri"/>
                <a:cs typeface="Calibri"/>
              </a:rPr>
              <a:t>específicos  </a:t>
            </a:r>
            <a:r>
              <a:rPr sz="1600" spc="45" dirty="0">
                <a:latin typeface="Calibri"/>
                <a:cs typeface="Calibri"/>
              </a:rPr>
              <a:t>para </a:t>
            </a:r>
            <a:r>
              <a:rPr sz="1600" spc="30" dirty="0">
                <a:latin typeface="Calibri"/>
                <a:cs typeface="Calibri"/>
              </a:rPr>
              <a:t>posicionamento </a:t>
            </a:r>
            <a:r>
              <a:rPr sz="1600" spc="40" dirty="0">
                <a:latin typeface="Calibri"/>
                <a:cs typeface="Calibri"/>
              </a:rPr>
              <a:t>dos </a:t>
            </a:r>
            <a:r>
              <a:rPr sz="1600" spc="20" dirty="0">
                <a:latin typeface="Calibri"/>
                <a:cs typeface="Calibri"/>
              </a:rPr>
              <a:t>tipos e  </a:t>
            </a:r>
            <a:r>
              <a:rPr sz="1600" spc="35" dirty="0">
                <a:latin typeface="Calibri"/>
                <a:cs typeface="Calibri"/>
              </a:rPr>
              <a:t>modelos </a:t>
            </a:r>
            <a:r>
              <a:rPr sz="1600" spc="30" dirty="0">
                <a:latin typeface="Calibri"/>
                <a:cs typeface="Calibri"/>
              </a:rPr>
              <a:t>de ensino  </a:t>
            </a:r>
            <a:r>
              <a:rPr sz="1600" spc="45" dirty="0">
                <a:latin typeface="Calibri"/>
                <a:cs typeface="Calibri"/>
              </a:rPr>
              <a:t>(Médio/Técnico, </a:t>
            </a:r>
            <a:r>
              <a:rPr sz="1600" spc="50" dirty="0">
                <a:latin typeface="Calibri"/>
                <a:cs typeface="Calibri"/>
              </a:rPr>
              <a:t>Superior,  </a:t>
            </a:r>
            <a:r>
              <a:rPr sz="1600" spc="45" dirty="0">
                <a:latin typeface="Calibri"/>
                <a:cs typeface="Calibri"/>
              </a:rPr>
              <a:t>Aprendizagem, </a:t>
            </a:r>
            <a:r>
              <a:rPr sz="1600" spc="65" dirty="0">
                <a:latin typeface="Calibri"/>
                <a:cs typeface="Calibri"/>
              </a:rPr>
              <a:t>Educação  </a:t>
            </a:r>
            <a:r>
              <a:rPr sz="1600" spc="40" dirty="0">
                <a:latin typeface="Calibri"/>
                <a:cs typeface="Calibri"/>
              </a:rPr>
              <a:t>Flexível </a:t>
            </a:r>
            <a:r>
              <a:rPr sz="1600" spc="20" dirty="0">
                <a:latin typeface="Calibri"/>
                <a:cs typeface="Calibri"/>
              </a:rPr>
              <a:t>e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spc="30" dirty="0">
                <a:latin typeface="Calibri"/>
                <a:cs typeface="Calibri"/>
              </a:rPr>
              <a:t>outros).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7205" y="2388482"/>
            <a:ext cx="2627630" cy="407098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0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2</a:t>
            </a:r>
            <a:endParaRPr sz="2800" dirty="0">
              <a:latin typeface="Calibri"/>
              <a:cs typeface="Calibri"/>
            </a:endParaRPr>
          </a:p>
          <a:p>
            <a:pPr marL="12700" marR="332105">
              <a:lnSpc>
                <a:spcPct val="114999"/>
              </a:lnSpc>
              <a:spcBef>
                <a:spcPts val="1150"/>
              </a:spcBef>
            </a:pPr>
            <a:r>
              <a:rPr sz="2500" spc="90" dirty="0">
                <a:latin typeface="Calibri"/>
                <a:cs typeface="Calibri"/>
              </a:rPr>
              <a:t>Gestão</a:t>
            </a:r>
            <a:r>
              <a:rPr sz="2500" spc="20" dirty="0">
                <a:latin typeface="Calibri"/>
                <a:cs typeface="Calibri"/>
              </a:rPr>
              <a:t> </a:t>
            </a:r>
            <a:r>
              <a:rPr sz="2500" spc="80" dirty="0">
                <a:latin typeface="Calibri"/>
                <a:cs typeface="Calibri"/>
              </a:rPr>
              <a:t>Nacional  </a:t>
            </a:r>
            <a:r>
              <a:rPr sz="2500" spc="65" dirty="0">
                <a:latin typeface="Calibri"/>
                <a:cs typeface="Calibri"/>
              </a:rPr>
              <a:t>do</a:t>
            </a:r>
            <a:r>
              <a:rPr sz="2500" spc="60" dirty="0">
                <a:latin typeface="Calibri"/>
                <a:cs typeface="Calibri"/>
              </a:rPr>
              <a:t> </a:t>
            </a:r>
            <a:r>
              <a:rPr sz="2500" spc="200" dirty="0">
                <a:latin typeface="Calibri"/>
                <a:cs typeface="Calibri"/>
              </a:rPr>
              <a:t>PSG</a:t>
            </a:r>
            <a:endParaRPr sz="2500" dirty="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35" dirty="0">
                <a:latin typeface="Calibri"/>
                <a:cs typeface="Calibri"/>
              </a:rPr>
              <a:t>Realizar </a:t>
            </a:r>
            <a:r>
              <a:rPr sz="1600" spc="25" dirty="0">
                <a:latin typeface="Calibri"/>
                <a:cs typeface="Calibri"/>
              </a:rPr>
              <a:t>a </a:t>
            </a:r>
            <a:r>
              <a:rPr sz="1600" spc="35" dirty="0">
                <a:latin typeface="Calibri"/>
                <a:cs typeface="Calibri"/>
              </a:rPr>
              <a:t>Gestão </a:t>
            </a:r>
            <a:r>
              <a:rPr sz="1600" spc="25" dirty="0">
                <a:latin typeface="Calibri"/>
                <a:cs typeface="Calibri"/>
              </a:rPr>
              <a:t>do </a:t>
            </a:r>
            <a:r>
              <a:rPr sz="1600" spc="105" dirty="0">
                <a:latin typeface="Calibri"/>
                <a:cs typeface="Calibri"/>
              </a:rPr>
              <a:t>PSG, </a:t>
            </a:r>
            <a:r>
              <a:rPr sz="1600" spc="20" dirty="0">
                <a:latin typeface="Calibri"/>
                <a:cs typeface="Calibri"/>
              </a:rPr>
              <a:t>em  </a:t>
            </a:r>
            <a:r>
              <a:rPr sz="1600" spc="15" dirty="0">
                <a:latin typeface="Calibri"/>
                <a:cs typeface="Calibri"/>
              </a:rPr>
              <a:t>âmbito </a:t>
            </a:r>
            <a:r>
              <a:rPr sz="1600" spc="30" dirty="0">
                <a:latin typeface="Calibri"/>
                <a:cs typeface="Calibri"/>
              </a:rPr>
              <a:t>nacional, </a:t>
            </a:r>
            <a:r>
              <a:rPr sz="1600" spc="20" dirty="0">
                <a:latin typeface="Calibri"/>
                <a:cs typeface="Calibri"/>
              </a:rPr>
              <a:t>articulando  </a:t>
            </a:r>
            <a:r>
              <a:rPr sz="1600" spc="45" dirty="0">
                <a:latin typeface="Calibri"/>
                <a:cs typeface="Calibri"/>
              </a:rPr>
              <a:t>com </a:t>
            </a:r>
            <a:r>
              <a:rPr sz="1600" spc="30" dirty="0">
                <a:latin typeface="Calibri"/>
                <a:cs typeface="Calibri"/>
              </a:rPr>
              <a:t>os </a:t>
            </a:r>
            <a:r>
              <a:rPr sz="1600" spc="15" dirty="0">
                <a:latin typeface="Calibri"/>
                <a:cs typeface="Calibri"/>
              </a:rPr>
              <a:t>diferentes </a:t>
            </a:r>
            <a:r>
              <a:rPr sz="1600" spc="20" dirty="0">
                <a:latin typeface="Calibri"/>
                <a:cs typeface="Calibri"/>
              </a:rPr>
              <a:t>setores  </a:t>
            </a:r>
            <a:r>
              <a:rPr sz="1600" spc="15" dirty="0">
                <a:latin typeface="Calibri"/>
                <a:cs typeface="Calibri"/>
              </a:rPr>
              <a:t>envolvidos </a:t>
            </a:r>
            <a:r>
              <a:rPr sz="1600" spc="45" dirty="0">
                <a:latin typeface="Calibri"/>
                <a:cs typeface="Calibri"/>
              </a:rPr>
              <a:t>com </a:t>
            </a:r>
            <a:r>
              <a:rPr sz="1600" spc="25" dirty="0">
                <a:latin typeface="Calibri"/>
                <a:cs typeface="Calibri"/>
              </a:rPr>
              <a:t>o </a:t>
            </a:r>
            <a:r>
              <a:rPr sz="1600" spc="40" dirty="0">
                <a:latin typeface="Calibri"/>
                <a:cs typeface="Calibri"/>
              </a:rPr>
              <a:t>Programa,  </a:t>
            </a:r>
            <a:r>
              <a:rPr sz="1600" spc="25" dirty="0">
                <a:latin typeface="Calibri"/>
                <a:cs typeface="Calibri"/>
              </a:rPr>
              <a:t>a fim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0" dirty="0">
                <a:latin typeface="Calibri"/>
                <a:cs typeface="Calibri"/>
              </a:rPr>
              <a:t>definir </a:t>
            </a:r>
            <a:r>
              <a:rPr sz="1600" spc="15" dirty="0">
                <a:latin typeface="Calibri"/>
                <a:cs typeface="Calibri"/>
              </a:rPr>
              <a:t>estratégias  </a:t>
            </a:r>
            <a:r>
              <a:rPr sz="1600" spc="30" dirty="0">
                <a:latin typeface="Calibri"/>
                <a:cs typeface="Calibri"/>
              </a:rPr>
              <a:t>para </a:t>
            </a:r>
            <a:r>
              <a:rPr sz="1600" spc="20" dirty="0">
                <a:latin typeface="Calibri"/>
                <a:cs typeface="Calibri"/>
              </a:rPr>
              <a:t>aprimoramento </a:t>
            </a:r>
            <a:r>
              <a:rPr sz="1600" spc="25" dirty="0">
                <a:latin typeface="Calibri"/>
                <a:cs typeface="Calibri"/>
              </a:rPr>
              <a:t>da  </a:t>
            </a:r>
            <a:r>
              <a:rPr sz="1600" spc="20" dirty="0">
                <a:latin typeface="Calibri"/>
                <a:cs typeface="Calibri"/>
              </a:rPr>
              <a:t>oferta </a:t>
            </a:r>
            <a:r>
              <a:rPr sz="1600" spc="25" dirty="0">
                <a:latin typeface="Calibri"/>
                <a:cs typeface="Calibri"/>
              </a:rPr>
              <a:t>nos </a:t>
            </a:r>
            <a:r>
              <a:rPr sz="1600" spc="20" dirty="0">
                <a:latin typeface="Calibri"/>
                <a:cs typeface="Calibri"/>
              </a:rPr>
              <a:t>Departamentos  </a:t>
            </a:r>
            <a:r>
              <a:rPr sz="1600" spc="30" dirty="0">
                <a:latin typeface="Calibri"/>
                <a:cs typeface="Calibri"/>
              </a:rPr>
              <a:t>Regionais.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56425" y="2388482"/>
            <a:ext cx="3169285" cy="561403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  <a:p>
            <a:pPr marL="12700" marR="669290">
              <a:lnSpc>
                <a:spcPct val="114999"/>
              </a:lnSpc>
              <a:spcBef>
                <a:spcPts val="1150"/>
              </a:spcBef>
            </a:pPr>
            <a:r>
              <a:rPr sz="2500" spc="70" dirty="0">
                <a:latin typeface="Calibri"/>
                <a:cs typeface="Calibri"/>
              </a:rPr>
              <a:t>Relacionamento</a:t>
            </a:r>
            <a:r>
              <a:rPr sz="2500" spc="5" dirty="0">
                <a:latin typeface="Calibri"/>
                <a:cs typeface="Calibri"/>
              </a:rPr>
              <a:t> </a:t>
            </a:r>
            <a:r>
              <a:rPr sz="2500" spc="35" dirty="0">
                <a:latin typeface="Calibri"/>
                <a:cs typeface="Calibri"/>
              </a:rPr>
              <a:t>e  </a:t>
            </a:r>
            <a:r>
              <a:rPr sz="2500" spc="85" dirty="0">
                <a:latin typeface="Calibri"/>
                <a:cs typeface="Calibri"/>
              </a:rPr>
              <a:t>Programas </a:t>
            </a:r>
            <a:r>
              <a:rPr sz="2500" spc="60" dirty="0">
                <a:latin typeface="Calibri"/>
                <a:cs typeface="Calibri"/>
              </a:rPr>
              <a:t>de  </a:t>
            </a:r>
            <a:r>
              <a:rPr sz="2500" spc="90" dirty="0">
                <a:latin typeface="Calibri"/>
                <a:cs typeface="Calibri"/>
              </a:rPr>
              <a:t>Governo</a:t>
            </a:r>
            <a:endParaRPr sz="250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30" dirty="0">
                <a:latin typeface="Calibri"/>
                <a:cs typeface="Calibri"/>
              </a:rPr>
              <a:t>Atuar </a:t>
            </a:r>
            <a:r>
              <a:rPr sz="1600" spc="40" dirty="0">
                <a:latin typeface="Calibri"/>
                <a:cs typeface="Calibri"/>
              </a:rPr>
              <a:t>como </a:t>
            </a:r>
            <a:r>
              <a:rPr sz="1600" spc="20" dirty="0">
                <a:latin typeface="Calibri"/>
                <a:cs typeface="Calibri"/>
              </a:rPr>
              <a:t>interface </a:t>
            </a:r>
            <a:r>
              <a:rPr sz="1600" spc="25" dirty="0">
                <a:latin typeface="Calibri"/>
                <a:cs typeface="Calibri"/>
              </a:rPr>
              <a:t>técnica </a:t>
            </a:r>
            <a:r>
              <a:rPr sz="1600" spc="45" dirty="0">
                <a:latin typeface="Calibri"/>
                <a:cs typeface="Calibri"/>
              </a:rPr>
              <a:t>com  </a:t>
            </a:r>
            <a:r>
              <a:rPr sz="1600" spc="20" dirty="0">
                <a:latin typeface="Calibri"/>
                <a:cs typeface="Calibri"/>
              </a:rPr>
              <a:t>instâncias </a:t>
            </a:r>
            <a:r>
              <a:rPr sz="1600" spc="15" dirty="0">
                <a:latin typeface="Calibri"/>
                <a:cs typeface="Calibri"/>
              </a:rPr>
              <a:t>governamentais </a:t>
            </a:r>
            <a:r>
              <a:rPr sz="1600" spc="90" dirty="0">
                <a:latin typeface="Calibri"/>
                <a:cs typeface="Calibri"/>
              </a:rPr>
              <a:t>(MEC,  </a:t>
            </a:r>
            <a:r>
              <a:rPr sz="1600" spc="85" dirty="0">
                <a:latin typeface="Calibri"/>
                <a:cs typeface="Calibri"/>
              </a:rPr>
              <a:t>MT, ME, </a:t>
            </a:r>
            <a:r>
              <a:rPr sz="1600" spc="20" dirty="0">
                <a:latin typeface="Calibri"/>
                <a:cs typeface="Calibri"/>
              </a:rPr>
              <a:t>etc.) </a:t>
            </a:r>
            <a:r>
              <a:rPr sz="1600" spc="15" dirty="0">
                <a:latin typeface="Calibri"/>
                <a:cs typeface="Calibri"/>
              </a:rPr>
              <a:t>que </a:t>
            </a:r>
            <a:r>
              <a:rPr sz="1600" spc="20" dirty="0">
                <a:latin typeface="Calibri"/>
                <a:cs typeface="Calibri"/>
              </a:rPr>
              <a:t>demandem  implementação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40" dirty="0">
                <a:latin typeface="Calibri"/>
                <a:cs typeface="Calibri"/>
              </a:rPr>
              <a:t>programas/  </a:t>
            </a:r>
            <a:r>
              <a:rPr sz="1600" spc="20" dirty="0">
                <a:latin typeface="Calibri"/>
                <a:cs typeface="Calibri"/>
              </a:rPr>
              <a:t>políticas </a:t>
            </a:r>
            <a:r>
              <a:rPr sz="1600" spc="30" dirty="0">
                <a:latin typeface="Calibri"/>
                <a:cs typeface="Calibri"/>
              </a:rPr>
              <a:t>públicas </a:t>
            </a:r>
            <a:r>
              <a:rPr sz="1600" spc="25" dirty="0">
                <a:latin typeface="Calibri"/>
                <a:cs typeface="Calibri"/>
              </a:rPr>
              <a:t>educacionais </a:t>
            </a:r>
            <a:r>
              <a:rPr sz="1600" spc="5" dirty="0">
                <a:latin typeface="Calibri"/>
                <a:cs typeface="Calibri"/>
              </a:rPr>
              <a:t>e  </a:t>
            </a:r>
            <a:r>
              <a:rPr sz="1600" spc="30" dirty="0">
                <a:latin typeface="Calibri"/>
                <a:cs typeface="Calibri"/>
              </a:rPr>
              <a:t>mudanças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diretrizes  educacionais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30" dirty="0">
                <a:latin typeface="Calibri"/>
                <a:cs typeface="Calibri"/>
              </a:rPr>
              <a:t>realizar </a:t>
            </a:r>
            <a:r>
              <a:rPr sz="1600" spc="25" dirty="0">
                <a:latin typeface="Calibri"/>
                <a:cs typeface="Calibri"/>
              </a:rPr>
              <a:t>a </a:t>
            </a:r>
            <a:r>
              <a:rPr sz="1600" spc="15" dirty="0">
                <a:latin typeface="Calibri"/>
                <a:cs typeface="Calibri"/>
              </a:rPr>
              <a:t>gestão  </a:t>
            </a:r>
            <a:r>
              <a:rPr sz="1600" spc="25" dirty="0">
                <a:latin typeface="Calibri"/>
                <a:cs typeface="Calibri"/>
              </a:rPr>
              <a:t>nacional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35" dirty="0">
                <a:latin typeface="Calibri"/>
                <a:cs typeface="Calibri"/>
              </a:rPr>
              <a:t>programas </a:t>
            </a:r>
            <a:r>
              <a:rPr sz="1600" spc="15" dirty="0">
                <a:latin typeface="Calibri"/>
                <a:cs typeface="Calibri"/>
              </a:rPr>
              <a:t>voltados </a:t>
            </a:r>
            <a:r>
              <a:rPr sz="1600" spc="25" dirty="0">
                <a:latin typeface="Calibri"/>
                <a:cs typeface="Calibri"/>
              </a:rPr>
              <a:t>ao  </a:t>
            </a:r>
            <a:r>
              <a:rPr sz="1600" spc="10" dirty="0">
                <a:latin typeface="Calibri"/>
                <a:cs typeface="Calibri"/>
              </a:rPr>
              <a:t>atendimento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0" dirty="0">
                <a:latin typeface="Calibri"/>
                <a:cs typeface="Calibri"/>
              </a:rPr>
              <a:t>políticas </a:t>
            </a:r>
            <a:r>
              <a:rPr sz="1600" spc="30" dirty="0">
                <a:latin typeface="Calibri"/>
                <a:cs typeface="Calibri"/>
              </a:rPr>
              <a:t>públicas </a:t>
            </a:r>
            <a:r>
              <a:rPr sz="1600" spc="5" dirty="0">
                <a:latin typeface="Calibri"/>
                <a:cs typeface="Calibri"/>
              </a:rPr>
              <a:t>e  </a:t>
            </a:r>
            <a:r>
              <a:rPr sz="1600" spc="25" dirty="0">
                <a:latin typeface="Calibri"/>
                <a:cs typeface="Calibri"/>
              </a:rPr>
              <a:t>diretrizes </a:t>
            </a:r>
            <a:r>
              <a:rPr sz="1600" spc="30" dirty="0">
                <a:latin typeface="Calibri"/>
                <a:cs typeface="Calibri"/>
              </a:rPr>
              <a:t>educacionais, </a:t>
            </a:r>
            <a:r>
              <a:rPr sz="1600" spc="35" dirty="0">
                <a:latin typeface="Calibri"/>
                <a:cs typeface="Calibri"/>
              </a:rPr>
              <a:t>por </a:t>
            </a:r>
            <a:r>
              <a:rPr sz="1600" spc="15" dirty="0">
                <a:latin typeface="Calibri"/>
                <a:cs typeface="Calibri"/>
              </a:rPr>
              <a:t>meio </a:t>
            </a:r>
            <a:r>
              <a:rPr sz="1600" spc="25" dirty="0">
                <a:latin typeface="Calibri"/>
                <a:cs typeface="Calibri"/>
              </a:rPr>
              <a:t>da  articulação </a:t>
            </a:r>
            <a:r>
              <a:rPr sz="1600" spc="45" dirty="0">
                <a:latin typeface="Calibri"/>
                <a:cs typeface="Calibri"/>
              </a:rPr>
              <a:t>com </a:t>
            </a:r>
            <a:r>
              <a:rPr sz="1600" spc="30" dirty="0">
                <a:latin typeface="Calibri"/>
                <a:cs typeface="Calibri"/>
              </a:rPr>
              <a:t>os </a:t>
            </a:r>
            <a:r>
              <a:rPr sz="1600" spc="20" dirty="0">
                <a:latin typeface="Calibri"/>
                <a:cs typeface="Calibri"/>
              </a:rPr>
              <a:t>Departamentos  </a:t>
            </a:r>
            <a:r>
              <a:rPr sz="1600" spc="30" dirty="0">
                <a:latin typeface="Calibri"/>
                <a:cs typeface="Calibri"/>
              </a:rPr>
              <a:t>Regionais.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05424" y="2388482"/>
            <a:ext cx="3415665" cy="5013960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4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85" dirty="0">
                <a:latin typeface="Calibri"/>
                <a:cs typeface="Calibri"/>
              </a:rPr>
              <a:t>Sistemas</a:t>
            </a:r>
            <a:r>
              <a:rPr sz="2500" spc="60" dirty="0">
                <a:latin typeface="Calibri"/>
                <a:cs typeface="Calibri"/>
              </a:rPr>
              <a:t> </a:t>
            </a:r>
            <a:r>
              <a:rPr sz="2500" spc="95" dirty="0">
                <a:latin typeface="Calibri"/>
                <a:cs typeface="Calibri"/>
              </a:rPr>
              <a:t>Educacionais</a:t>
            </a:r>
            <a:endParaRPr sz="2500" dirty="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30" dirty="0">
                <a:latin typeface="Calibri"/>
                <a:cs typeface="Calibri"/>
              </a:rPr>
              <a:t>Participar </a:t>
            </a:r>
            <a:r>
              <a:rPr sz="1600" spc="25" dirty="0">
                <a:latin typeface="Calibri"/>
                <a:cs typeface="Calibri"/>
              </a:rPr>
              <a:t>da governança do </a:t>
            </a:r>
            <a:r>
              <a:rPr sz="1600" spc="110" dirty="0">
                <a:latin typeface="Calibri"/>
                <a:cs typeface="Calibri"/>
              </a:rPr>
              <a:t>SIG </a:t>
            </a:r>
            <a:r>
              <a:rPr sz="1600" spc="35" dirty="0">
                <a:latin typeface="Calibri"/>
                <a:cs typeface="Calibri"/>
              </a:rPr>
              <a:t>por  </a:t>
            </a:r>
            <a:r>
              <a:rPr sz="1600" spc="15" dirty="0">
                <a:latin typeface="Calibri"/>
                <a:cs typeface="Calibri"/>
              </a:rPr>
              <a:t>meio </a:t>
            </a:r>
            <a:r>
              <a:rPr sz="1600" spc="25" dirty="0">
                <a:latin typeface="Calibri"/>
                <a:cs typeface="Calibri"/>
              </a:rPr>
              <a:t>da </a:t>
            </a:r>
            <a:r>
              <a:rPr sz="1600" spc="30" dirty="0">
                <a:latin typeface="Calibri"/>
                <a:cs typeface="Calibri"/>
              </a:rPr>
              <a:t>validação/ </a:t>
            </a:r>
            <a:r>
              <a:rPr sz="1600" spc="15" dirty="0">
                <a:latin typeface="Calibri"/>
                <a:cs typeface="Calibri"/>
              </a:rPr>
              <a:t>estabelecimento de  </a:t>
            </a:r>
            <a:r>
              <a:rPr sz="1600" spc="25" dirty="0">
                <a:latin typeface="Calibri"/>
                <a:cs typeface="Calibri"/>
              </a:rPr>
              <a:t>parâmetros </a:t>
            </a:r>
            <a:r>
              <a:rPr sz="1600" spc="30" dirty="0">
                <a:latin typeface="Calibri"/>
                <a:cs typeface="Calibri"/>
              </a:rPr>
              <a:t>educacionais,  </a:t>
            </a:r>
            <a:r>
              <a:rPr sz="1600" spc="25" dirty="0">
                <a:latin typeface="Calibri"/>
                <a:cs typeface="Calibri"/>
              </a:rPr>
              <a:t>acompanhando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coordenando </a:t>
            </a:r>
            <a:r>
              <a:rPr sz="1600" spc="30" dirty="0">
                <a:latin typeface="Calibri"/>
                <a:cs typeface="Calibri"/>
              </a:rPr>
              <a:t>os  </a:t>
            </a:r>
            <a:r>
              <a:rPr sz="1600" spc="25" dirty="0">
                <a:latin typeface="Calibri"/>
                <a:cs typeface="Calibri"/>
              </a:rPr>
              <a:t>aspectos </a:t>
            </a:r>
            <a:r>
              <a:rPr sz="1600" spc="20" dirty="0">
                <a:latin typeface="Calibri"/>
                <a:cs typeface="Calibri"/>
              </a:rPr>
              <a:t>normativos </a:t>
            </a:r>
            <a:r>
              <a:rPr sz="1600" spc="15" dirty="0">
                <a:latin typeface="Calibri"/>
                <a:cs typeface="Calibri"/>
              </a:rPr>
              <a:t>que </a:t>
            </a:r>
            <a:r>
              <a:rPr sz="1600" spc="30" dirty="0">
                <a:latin typeface="Calibri"/>
                <a:cs typeface="Calibri"/>
              </a:rPr>
              <a:t>colaboram  para </a:t>
            </a:r>
            <a:r>
              <a:rPr sz="1600" spc="25" dirty="0">
                <a:latin typeface="Calibri"/>
                <a:cs typeface="Calibri"/>
              </a:rPr>
              <a:t>sua </a:t>
            </a:r>
            <a:r>
              <a:rPr sz="1600" spc="20" dirty="0">
                <a:latin typeface="Calibri"/>
                <a:cs typeface="Calibri"/>
              </a:rPr>
              <a:t>implementação </a:t>
            </a:r>
            <a:r>
              <a:rPr sz="1600" spc="25" dirty="0">
                <a:latin typeface="Calibri"/>
                <a:cs typeface="Calibri"/>
              </a:rPr>
              <a:t>nos  </a:t>
            </a:r>
            <a:r>
              <a:rPr sz="1600" spc="20" dirty="0">
                <a:latin typeface="Calibri"/>
                <a:cs typeface="Calibri"/>
              </a:rPr>
              <a:t>Departamentos </a:t>
            </a:r>
            <a:r>
              <a:rPr sz="1600" spc="25" dirty="0">
                <a:latin typeface="Calibri"/>
                <a:cs typeface="Calibri"/>
              </a:rPr>
              <a:t>Regionais</a:t>
            </a:r>
            <a:r>
              <a:rPr sz="1600" spc="114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e</a:t>
            </a:r>
            <a:endParaRPr sz="1600" dirty="0">
              <a:latin typeface="Calibri"/>
              <a:cs typeface="Calibri"/>
            </a:endParaRPr>
          </a:p>
          <a:p>
            <a:pPr marL="12700" marR="38100">
              <a:lnSpc>
                <a:spcPct val="113300"/>
              </a:lnSpc>
            </a:pPr>
            <a:r>
              <a:rPr sz="1600" spc="30" dirty="0">
                <a:latin typeface="Calibri"/>
                <a:cs typeface="Calibri"/>
              </a:rPr>
              <a:t>realizar </a:t>
            </a:r>
            <a:r>
              <a:rPr sz="1600" spc="25" dirty="0">
                <a:latin typeface="Calibri"/>
                <a:cs typeface="Calibri"/>
              </a:rPr>
              <a:t>a </a:t>
            </a:r>
            <a:r>
              <a:rPr sz="1600" spc="15" dirty="0">
                <a:latin typeface="Calibri"/>
                <a:cs typeface="Calibri"/>
              </a:rPr>
              <a:t>gestão </a:t>
            </a:r>
            <a:r>
              <a:rPr sz="1600" spc="25" dirty="0">
                <a:latin typeface="Calibri"/>
                <a:cs typeface="Calibri"/>
              </a:rPr>
              <a:t>do </a:t>
            </a:r>
            <a:r>
              <a:rPr sz="1600" spc="50" dirty="0">
                <a:latin typeface="Calibri"/>
                <a:cs typeface="Calibri"/>
              </a:rPr>
              <a:t>Cadastro </a:t>
            </a:r>
            <a:r>
              <a:rPr sz="1600" spc="30" dirty="0">
                <a:latin typeface="Calibri"/>
                <a:cs typeface="Calibri"/>
              </a:rPr>
              <a:t>Nacional 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70" dirty="0">
                <a:latin typeface="Calibri"/>
                <a:cs typeface="Calibri"/>
              </a:rPr>
              <a:t>Cursos, </a:t>
            </a:r>
            <a:r>
              <a:rPr sz="1600" spc="25" dirty="0">
                <a:latin typeface="Calibri"/>
                <a:cs typeface="Calibri"/>
              </a:rPr>
              <a:t>assegurando </a:t>
            </a:r>
            <a:r>
              <a:rPr sz="1600" spc="20" dirty="0">
                <a:latin typeface="Calibri"/>
                <a:cs typeface="Calibri"/>
              </a:rPr>
              <a:t>registro </a:t>
            </a:r>
            <a:r>
              <a:rPr sz="1600" spc="25" dirty="0">
                <a:latin typeface="Calibri"/>
                <a:cs typeface="Calibri"/>
              </a:rPr>
              <a:t>do  </a:t>
            </a:r>
            <a:r>
              <a:rPr sz="1600" spc="20" dirty="0">
                <a:latin typeface="Calibri"/>
                <a:cs typeface="Calibri"/>
              </a:rPr>
              <a:t>portfólio </a:t>
            </a:r>
            <a:r>
              <a:rPr sz="1600" spc="30" dirty="0">
                <a:latin typeface="Calibri"/>
                <a:cs typeface="Calibri"/>
              </a:rPr>
              <a:t>nacional, parametrização </a:t>
            </a:r>
            <a:r>
              <a:rPr sz="1600" spc="25" dirty="0">
                <a:latin typeface="Calibri"/>
                <a:cs typeface="Calibri"/>
              </a:rPr>
              <a:t>do  </a:t>
            </a:r>
            <a:r>
              <a:rPr sz="1600" spc="15" dirty="0">
                <a:latin typeface="Calibri"/>
                <a:cs typeface="Calibri"/>
              </a:rPr>
              <a:t>Modelo </a:t>
            </a:r>
            <a:r>
              <a:rPr sz="1600" spc="30" dirty="0">
                <a:latin typeface="Calibri"/>
                <a:cs typeface="Calibri"/>
              </a:rPr>
              <a:t>Pedagógico </a:t>
            </a:r>
            <a:r>
              <a:rPr sz="1600" spc="50" dirty="0">
                <a:latin typeface="Calibri"/>
                <a:cs typeface="Calibri"/>
              </a:rPr>
              <a:t>Senac, </a:t>
            </a:r>
            <a:r>
              <a:rPr sz="1600" spc="20" dirty="0">
                <a:latin typeface="Calibri"/>
                <a:cs typeface="Calibri"/>
              </a:rPr>
              <a:t>unicidade  </a:t>
            </a:r>
            <a:r>
              <a:rPr sz="1600" spc="25" dirty="0">
                <a:latin typeface="Calibri"/>
                <a:cs typeface="Calibri"/>
              </a:rPr>
              <a:t>da </a:t>
            </a:r>
            <a:r>
              <a:rPr sz="1600" spc="30" dirty="0">
                <a:latin typeface="Calibri"/>
                <a:cs typeface="Calibri"/>
              </a:rPr>
              <a:t>produção </a:t>
            </a:r>
            <a:r>
              <a:rPr sz="1600" spc="25" dirty="0">
                <a:latin typeface="Calibri"/>
                <a:cs typeface="Calibri"/>
              </a:rPr>
              <a:t>educacional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0" dirty="0">
                <a:latin typeface="Calibri"/>
                <a:cs typeface="Calibri"/>
              </a:rPr>
              <a:t>integração 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dados </a:t>
            </a:r>
            <a:r>
              <a:rPr sz="1600" spc="45" dirty="0">
                <a:latin typeface="Calibri"/>
                <a:cs typeface="Calibri"/>
              </a:rPr>
              <a:t>com </a:t>
            </a:r>
            <a:r>
              <a:rPr sz="1600" spc="25" dirty="0">
                <a:latin typeface="Calibri"/>
                <a:cs typeface="Calibri"/>
              </a:rPr>
              <a:t>o</a:t>
            </a:r>
            <a:r>
              <a:rPr sz="1600" spc="185" dirty="0">
                <a:latin typeface="Calibri"/>
                <a:cs typeface="Calibri"/>
              </a:rPr>
              <a:t> </a:t>
            </a:r>
            <a:r>
              <a:rPr sz="1600" spc="45" dirty="0">
                <a:latin typeface="Calibri"/>
                <a:cs typeface="Calibri"/>
              </a:rPr>
              <a:t>Sistec.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69905" y="2324046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69126" y="2314122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18124" y="2304597"/>
            <a:ext cx="238124" cy="238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756686" y="2430707"/>
            <a:ext cx="3240405" cy="4461510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5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90" dirty="0">
                <a:latin typeface="Calibri"/>
                <a:cs typeface="Calibri"/>
              </a:rPr>
              <a:t>Legislação</a:t>
            </a:r>
            <a:r>
              <a:rPr sz="2500" spc="25" dirty="0">
                <a:latin typeface="Calibri"/>
                <a:cs typeface="Calibri"/>
              </a:rPr>
              <a:t> </a:t>
            </a:r>
            <a:r>
              <a:rPr sz="2500" spc="100" dirty="0">
                <a:latin typeface="Calibri"/>
                <a:cs typeface="Calibri"/>
              </a:rPr>
              <a:t>Educacional</a:t>
            </a:r>
            <a:endParaRPr sz="250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30" dirty="0">
                <a:latin typeface="Calibri"/>
                <a:cs typeface="Calibri"/>
              </a:rPr>
              <a:t>Analisar as mudanças </a:t>
            </a:r>
            <a:r>
              <a:rPr sz="1600" spc="25" dirty="0">
                <a:latin typeface="Calibri"/>
                <a:cs typeface="Calibri"/>
              </a:rPr>
              <a:t>nas </a:t>
            </a:r>
            <a:r>
              <a:rPr sz="1600" spc="20" dirty="0">
                <a:latin typeface="Calibri"/>
                <a:cs typeface="Calibri"/>
              </a:rPr>
              <a:t>políticas </a:t>
            </a:r>
            <a:r>
              <a:rPr sz="1600" spc="5" dirty="0">
                <a:latin typeface="Calibri"/>
                <a:cs typeface="Calibri"/>
              </a:rPr>
              <a:t>e  </a:t>
            </a:r>
            <a:r>
              <a:rPr sz="1600" spc="25" dirty="0">
                <a:latin typeface="Calibri"/>
                <a:cs typeface="Calibri"/>
              </a:rPr>
              <a:t>legislações educacionais </a:t>
            </a:r>
            <a:r>
              <a:rPr sz="1600" spc="15" dirty="0">
                <a:latin typeface="Calibri"/>
                <a:cs typeface="Calibri"/>
              </a:rPr>
              <a:t>que </a:t>
            </a:r>
            <a:r>
              <a:rPr sz="1600" spc="25" dirty="0">
                <a:latin typeface="Calibri"/>
                <a:cs typeface="Calibri"/>
              </a:rPr>
              <a:t>incidem  </a:t>
            </a:r>
            <a:r>
              <a:rPr sz="1600" spc="20" dirty="0">
                <a:latin typeface="Calibri"/>
                <a:cs typeface="Calibri"/>
              </a:rPr>
              <a:t>na atuação </a:t>
            </a:r>
            <a:r>
              <a:rPr sz="1600" spc="25" dirty="0">
                <a:latin typeface="Calibri"/>
                <a:cs typeface="Calibri"/>
              </a:rPr>
              <a:t>do </a:t>
            </a:r>
            <a:r>
              <a:rPr sz="1600" spc="50" dirty="0">
                <a:latin typeface="Calibri"/>
                <a:cs typeface="Calibri"/>
              </a:rPr>
              <a:t>Senac, </a:t>
            </a:r>
            <a:r>
              <a:rPr sz="1600" spc="20" dirty="0">
                <a:latin typeface="Calibri"/>
                <a:cs typeface="Calibri"/>
              </a:rPr>
              <a:t>visando </a:t>
            </a:r>
            <a:r>
              <a:rPr sz="1600" spc="25" dirty="0">
                <a:latin typeface="Calibri"/>
                <a:cs typeface="Calibri"/>
              </a:rPr>
              <a:t>apoiar  </a:t>
            </a:r>
            <a:r>
              <a:rPr sz="1600" spc="15" dirty="0">
                <a:latin typeface="Calibri"/>
                <a:cs typeface="Calibri"/>
              </a:rPr>
              <a:t>tecnicamente </a:t>
            </a:r>
            <a:r>
              <a:rPr sz="1600" spc="25" dirty="0">
                <a:latin typeface="Calibri"/>
                <a:cs typeface="Calibri"/>
              </a:rPr>
              <a:t>a assessoria jurídica  </a:t>
            </a:r>
            <a:r>
              <a:rPr sz="1600" spc="95" dirty="0">
                <a:latin typeface="Calibri"/>
                <a:cs typeface="Calibri"/>
              </a:rPr>
              <a:t>CNC/Senac, </a:t>
            </a:r>
            <a:r>
              <a:rPr sz="1600" spc="30" dirty="0">
                <a:latin typeface="Calibri"/>
                <a:cs typeface="Calibri"/>
              </a:rPr>
              <a:t>os </a:t>
            </a:r>
            <a:r>
              <a:rPr sz="1600" spc="20" dirty="0">
                <a:latin typeface="Calibri"/>
                <a:cs typeface="Calibri"/>
              </a:rPr>
              <a:t>gestores </a:t>
            </a:r>
            <a:r>
              <a:rPr sz="1600" spc="25" dirty="0">
                <a:latin typeface="Calibri"/>
                <a:cs typeface="Calibri"/>
              </a:rPr>
              <a:t>do  </a:t>
            </a:r>
            <a:r>
              <a:rPr sz="1600" spc="20" dirty="0">
                <a:latin typeface="Calibri"/>
                <a:cs typeface="Calibri"/>
              </a:rPr>
              <a:t>Departamento </a:t>
            </a:r>
            <a:r>
              <a:rPr sz="1600" spc="30" dirty="0">
                <a:latin typeface="Calibri"/>
                <a:cs typeface="Calibri"/>
              </a:rPr>
              <a:t>Nacional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30" dirty="0">
                <a:latin typeface="Calibri"/>
                <a:cs typeface="Calibri"/>
              </a:rPr>
              <a:t>os  </a:t>
            </a:r>
            <a:r>
              <a:rPr sz="1600" spc="20" dirty="0">
                <a:latin typeface="Calibri"/>
                <a:cs typeface="Calibri"/>
              </a:rPr>
              <a:t>Departamentos </a:t>
            </a:r>
            <a:r>
              <a:rPr sz="1600" spc="25" dirty="0">
                <a:latin typeface="Calibri"/>
                <a:cs typeface="Calibri"/>
              </a:rPr>
              <a:t>Regionais </a:t>
            </a:r>
            <a:r>
              <a:rPr sz="1600" spc="15" dirty="0">
                <a:latin typeface="Calibri"/>
                <a:cs typeface="Calibri"/>
              </a:rPr>
              <a:t>quanto </a:t>
            </a:r>
            <a:r>
              <a:rPr sz="1600" spc="30" dirty="0">
                <a:latin typeface="Calibri"/>
                <a:cs typeface="Calibri"/>
              </a:rPr>
              <a:t>às  </a:t>
            </a:r>
            <a:r>
              <a:rPr sz="1600" spc="15" dirty="0">
                <a:latin typeface="Calibri"/>
                <a:cs typeface="Calibri"/>
              </a:rPr>
              <a:t>questões </a:t>
            </a:r>
            <a:r>
              <a:rPr sz="1600" spc="20" dirty="0">
                <a:latin typeface="Calibri"/>
                <a:cs typeface="Calibri"/>
              </a:rPr>
              <a:t>normativas </a:t>
            </a:r>
            <a:r>
              <a:rPr sz="1600" spc="25" dirty="0">
                <a:latin typeface="Calibri"/>
                <a:cs typeface="Calibri"/>
              </a:rPr>
              <a:t>relacionadas à  </a:t>
            </a:r>
            <a:r>
              <a:rPr sz="1600" spc="30" dirty="0">
                <a:latin typeface="Calibri"/>
                <a:cs typeface="Calibri"/>
              </a:rPr>
              <a:t>educação profissional,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modo a  contribuir </a:t>
            </a:r>
            <a:r>
              <a:rPr sz="1600" spc="30" dirty="0">
                <a:latin typeface="Calibri"/>
                <a:cs typeface="Calibri"/>
              </a:rPr>
              <a:t>para </a:t>
            </a:r>
            <a:r>
              <a:rPr sz="1600" spc="25" dirty="0">
                <a:latin typeface="Calibri"/>
                <a:cs typeface="Calibri"/>
              </a:rPr>
              <a:t>o </a:t>
            </a:r>
            <a:r>
              <a:rPr sz="1600" spc="20" dirty="0">
                <a:latin typeface="Calibri"/>
                <a:cs typeface="Calibri"/>
              </a:rPr>
              <a:t>posicionamento  institucional.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69386" y="2304597"/>
            <a:ext cx="238123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526645" cy="10287000"/>
          </a:xfrm>
          <a:custGeom>
            <a:avLst/>
            <a:gdLst/>
            <a:ahLst/>
            <a:cxnLst/>
            <a:rect l="l" t="t" r="r" b="b"/>
            <a:pathLst>
              <a:path w="12526645" h="10287000">
                <a:moveTo>
                  <a:pt x="0" y="10286999"/>
                </a:moveTo>
                <a:lnTo>
                  <a:pt x="0" y="0"/>
                </a:lnTo>
                <a:lnTo>
                  <a:pt x="12526448" y="0"/>
                </a:lnTo>
                <a:lnTo>
                  <a:pt x="1252644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801813" y="1963784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30539" y="0"/>
            <a:ext cx="57530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4352" y="939800"/>
            <a:ext cx="95026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latin typeface="Trebuchet MS" panose="020B0603020202020204" pitchFamily="34" charset="0"/>
              </a:rPr>
              <a:t>PROJETOS </a:t>
            </a:r>
            <a:r>
              <a:rPr u="none" spc="475" dirty="0">
                <a:latin typeface="Trebuchet MS" panose="020B0603020202020204" pitchFamily="34" charset="0"/>
              </a:rPr>
              <a:t>DE</a:t>
            </a:r>
            <a:r>
              <a:rPr u="none" spc="-335" dirty="0">
                <a:latin typeface="Trebuchet MS" panose="020B0603020202020204" pitchFamily="34" charset="0"/>
              </a:rPr>
              <a:t> </a:t>
            </a:r>
            <a:r>
              <a:rPr u="none" spc="405" dirty="0"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47341" y="2230277"/>
            <a:ext cx="8740648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500" u="heavy" spc="-6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pt-BR" sz="2500" b="1" u="heavy" spc="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LINHA</a:t>
            </a:r>
            <a:r>
              <a:rPr lang="pt-BR" sz="2500" b="1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lang="pt-BR" sz="2500" b="1" u="heavy" spc="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1: Tipos e Modelos de  Ensino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pt-BR" sz="25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7162" y="3042074"/>
            <a:ext cx="11610975" cy="6884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00"/>
              </a:spcBef>
            </a:pPr>
            <a:r>
              <a:rPr sz="3000" b="1" spc="145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3000" b="1" spc="254" dirty="0">
                <a:solidFill>
                  <a:srgbClr val="FFFFFF"/>
                </a:solidFill>
                <a:latin typeface="Calibri"/>
                <a:cs typeface="Calibri"/>
              </a:rPr>
              <a:t>EDUCAÇÃO</a:t>
            </a: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90" dirty="0">
                <a:solidFill>
                  <a:srgbClr val="FFFFFF"/>
                </a:solidFill>
                <a:latin typeface="Calibri"/>
                <a:cs typeface="Calibri"/>
              </a:rPr>
              <a:t>4.0</a:t>
            </a:r>
            <a:endParaRPr sz="3000" dirty="0">
              <a:latin typeface="Calibri"/>
              <a:cs typeface="Calibri"/>
            </a:endParaRPr>
          </a:p>
          <a:p>
            <a:pPr marL="167640" marR="5080">
              <a:lnSpc>
                <a:spcPct val="114599"/>
              </a:lnSpc>
              <a:spcBef>
                <a:spcPts val="1015"/>
              </a:spcBef>
              <a:tabLst>
                <a:tab pos="1926589" algn="l"/>
              </a:tabLst>
            </a:pPr>
            <a:r>
              <a:rPr sz="1800" spc="25" dirty="0">
                <a:latin typeface="Calibri"/>
                <a:cs typeface="Calibri"/>
              </a:rPr>
              <a:t>Representa </a:t>
            </a:r>
            <a:r>
              <a:rPr sz="1800" spc="30" dirty="0">
                <a:latin typeface="Calibri"/>
                <a:cs typeface="Calibri"/>
              </a:rPr>
              <a:t>uma </a:t>
            </a:r>
            <a:r>
              <a:rPr sz="1800" spc="15" dirty="0">
                <a:latin typeface="Calibri"/>
                <a:cs typeface="Calibri"/>
              </a:rPr>
              <a:t>iniciativa </a:t>
            </a:r>
            <a:r>
              <a:rPr sz="1800" spc="20" dirty="0">
                <a:latin typeface="Calibri"/>
                <a:cs typeface="Calibri"/>
              </a:rPr>
              <a:t>de </a:t>
            </a:r>
            <a:r>
              <a:rPr sz="1800" spc="25" dirty="0">
                <a:latin typeface="Calibri"/>
                <a:cs typeface="Calibri"/>
              </a:rPr>
              <a:t>reposicionamento institucional, </a:t>
            </a:r>
            <a:r>
              <a:rPr sz="1800" spc="40" dirty="0">
                <a:latin typeface="Calibri"/>
                <a:cs typeface="Calibri"/>
              </a:rPr>
              <a:t>face </a:t>
            </a:r>
            <a:r>
              <a:rPr sz="1800" spc="30" dirty="0">
                <a:latin typeface="Calibri"/>
                <a:cs typeface="Calibri"/>
              </a:rPr>
              <a:t>à </a:t>
            </a:r>
            <a:r>
              <a:rPr sz="1800" spc="40" dirty="0">
                <a:latin typeface="Calibri"/>
                <a:cs typeface="Calibri"/>
              </a:rPr>
              <a:t>transformação </a:t>
            </a:r>
            <a:r>
              <a:rPr sz="1800" spc="25" dirty="0">
                <a:latin typeface="Calibri"/>
                <a:cs typeface="Calibri"/>
              </a:rPr>
              <a:t>digital, </a:t>
            </a:r>
            <a:r>
              <a:rPr sz="1800" spc="45" dirty="0">
                <a:latin typeface="Calibri"/>
                <a:cs typeface="Calibri"/>
              </a:rPr>
              <a:t>por </a:t>
            </a:r>
            <a:r>
              <a:rPr sz="1800" spc="20" dirty="0">
                <a:latin typeface="Calibri"/>
                <a:cs typeface="Calibri"/>
              </a:rPr>
              <a:t>meio </a:t>
            </a:r>
            <a:r>
              <a:rPr sz="1800" spc="30" dirty="0">
                <a:latin typeface="Calibri"/>
                <a:cs typeface="Calibri"/>
              </a:rPr>
              <a:t>da </a:t>
            </a:r>
            <a:r>
              <a:rPr sz="1800" spc="40" dirty="0">
                <a:latin typeface="Calibri"/>
                <a:cs typeface="Calibri"/>
              </a:rPr>
              <a:t>organização </a:t>
            </a:r>
            <a:r>
              <a:rPr sz="1800" spc="5" dirty="0">
                <a:latin typeface="Calibri"/>
                <a:cs typeface="Calibri"/>
              </a:rPr>
              <a:t>e  </a:t>
            </a:r>
            <a:r>
              <a:rPr sz="1800" spc="40" dirty="0">
                <a:latin typeface="Calibri"/>
                <a:cs typeface="Calibri"/>
              </a:rPr>
              <a:t>modernização </a:t>
            </a:r>
            <a:r>
              <a:rPr sz="1800" spc="20" dirty="0">
                <a:latin typeface="Calibri"/>
                <a:cs typeface="Calibri"/>
              </a:rPr>
              <a:t>de todos </a:t>
            </a:r>
            <a:r>
              <a:rPr sz="1800" spc="40" dirty="0">
                <a:latin typeface="Calibri"/>
                <a:cs typeface="Calibri"/>
              </a:rPr>
              <a:t>os </a:t>
            </a:r>
            <a:r>
              <a:rPr sz="1800" spc="30" dirty="0">
                <a:latin typeface="Calibri"/>
                <a:cs typeface="Calibri"/>
              </a:rPr>
              <a:t>portfólios </a:t>
            </a:r>
            <a:r>
              <a:rPr sz="1800" spc="5" dirty="0">
                <a:latin typeface="Calibri"/>
                <a:cs typeface="Calibri"/>
              </a:rPr>
              <a:t>e </a:t>
            </a:r>
            <a:r>
              <a:rPr sz="1800" spc="45" dirty="0">
                <a:latin typeface="Calibri"/>
                <a:cs typeface="Calibri"/>
              </a:rPr>
              <a:t>percursos </a:t>
            </a:r>
            <a:r>
              <a:rPr sz="1800" spc="25" dirty="0">
                <a:latin typeface="Calibri"/>
                <a:cs typeface="Calibri"/>
              </a:rPr>
              <a:t>formativos </a:t>
            </a:r>
            <a:r>
              <a:rPr sz="1800" spc="20" dirty="0">
                <a:latin typeface="Calibri"/>
                <a:cs typeface="Calibri"/>
              </a:rPr>
              <a:t>envolvidos de </a:t>
            </a:r>
            <a:r>
              <a:rPr sz="1800" spc="25" dirty="0">
                <a:latin typeface="Calibri"/>
                <a:cs typeface="Calibri"/>
              </a:rPr>
              <a:t>segmentos </a:t>
            </a:r>
            <a:r>
              <a:rPr sz="1800" spc="30" dirty="0">
                <a:latin typeface="Calibri"/>
                <a:cs typeface="Calibri"/>
              </a:rPr>
              <a:t>estratégicos, </a:t>
            </a:r>
            <a:r>
              <a:rPr sz="1800" spc="10" dirty="0">
                <a:latin typeface="Calibri"/>
                <a:cs typeface="Calibri"/>
              </a:rPr>
              <a:t>tais </a:t>
            </a:r>
            <a:r>
              <a:rPr sz="1800" spc="45" dirty="0">
                <a:latin typeface="Calibri"/>
                <a:cs typeface="Calibri"/>
              </a:rPr>
              <a:t>como </a:t>
            </a:r>
            <a:r>
              <a:rPr sz="1800" spc="120" dirty="0">
                <a:latin typeface="Calibri"/>
                <a:cs typeface="Calibri"/>
              </a:rPr>
              <a:t>TI,  </a:t>
            </a:r>
            <a:r>
              <a:rPr sz="1800" spc="20" dirty="0">
                <a:latin typeface="Calibri"/>
                <a:cs typeface="Calibri"/>
              </a:rPr>
              <a:t>gestão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45" dirty="0">
                <a:latin typeface="Calibri"/>
                <a:cs typeface="Calibri"/>
              </a:rPr>
              <a:t>beleza.	</a:t>
            </a:r>
            <a:r>
              <a:rPr sz="1800" spc="130" dirty="0">
                <a:latin typeface="Calibri"/>
                <a:cs typeface="Calibri"/>
              </a:rPr>
              <a:t>Em </a:t>
            </a:r>
            <a:r>
              <a:rPr sz="1800" spc="100" dirty="0">
                <a:latin typeface="Calibri"/>
                <a:cs typeface="Calibri"/>
              </a:rPr>
              <a:t>2022, </a:t>
            </a:r>
            <a:r>
              <a:rPr sz="1800" b="1" spc="60" dirty="0">
                <a:solidFill>
                  <a:srgbClr val="D9D9D9"/>
                </a:solidFill>
                <a:latin typeface="Calibri"/>
                <a:cs typeface="Calibri"/>
              </a:rPr>
              <a:t>cerca </a:t>
            </a:r>
            <a:r>
              <a:rPr sz="1800" b="1" spc="30" dirty="0">
                <a:solidFill>
                  <a:srgbClr val="D9D9D9"/>
                </a:solidFill>
                <a:latin typeface="Calibri"/>
                <a:cs typeface="Calibri"/>
              </a:rPr>
              <a:t>de </a:t>
            </a:r>
            <a:r>
              <a:rPr sz="1800" b="1" spc="105" dirty="0">
                <a:solidFill>
                  <a:srgbClr val="D9D9D9"/>
                </a:solidFill>
                <a:latin typeface="Calibri"/>
                <a:cs typeface="Calibri"/>
              </a:rPr>
              <a:t>78.500 </a:t>
            </a:r>
            <a:r>
              <a:rPr sz="1800" b="1" spc="45" dirty="0">
                <a:solidFill>
                  <a:srgbClr val="D9D9D9"/>
                </a:solidFill>
                <a:latin typeface="Calibri"/>
                <a:cs typeface="Calibri"/>
              </a:rPr>
              <a:t>matrículas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em </a:t>
            </a:r>
            <a:r>
              <a:rPr sz="1800" b="1" spc="55" dirty="0">
                <a:solidFill>
                  <a:srgbClr val="D9D9D9"/>
                </a:solidFill>
                <a:latin typeface="Calibri"/>
                <a:cs typeface="Calibri"/>
              </a:rPr>
              <a:t>cursos </a:t>
            </a:r>
            <a:r>
              <a:rPr sz="1800" b="1" spc="40" dirty="0">
                <a:solidFill>
                  <a:srgbClr val="D9D9D9"/>
                </a:solidFill>
                <a:latin typeface="Calibri"/>
                <a:cs typeface="Calibri"/>
              </a:rPr>
              <a:t>do </a:t>
            </a:r>
            <a:r>
              <a:rPr sz="1800" b="1" spc="55" dirty="0">
                <a:solidFill>
                  <a:srgbClr val="D9D9D9"/>
                </a:solidFill>
                <a:latin typeface="Calibri"/>
                <a:cs typeface="Calibri"/>
              </a:rPr>
              <a:t>Programa</a:t>
            </a:r>
            <a:r>
              <a:rPr sz="1800" spc="55" dirty="0">
                <a:latin typeface="Calibri"/>
                <a:cs typeface="Calibri"/>
              </a:rPr>
              <a:t>, </a:t>
            </a:r>
            <a:r>
              <a:rPr sz="1800" spc="30" dirty="0">
                <a:latin typeface="Calibri"/>
                <a:cs typeface="Calibri"/>
              </a:rPr>
              <a:t>o </a:t>
            </a:r>
            <a:r>
              <a:rPr sz="1800" spc="40" dirty="0">
                <a:latin typeface="Calibri"/>
                <a:cs typeface="Calibri"/>
              </a:rPr>
              <a:t>qual </a:t>
            </a:r>
            <a:r>
              <a:rPr sz="1800" spc="30" dirty="0">
                <a:latin typeface="Calibri"/>
                <a:cs typeface="Calibri"/>
              </a:rPr>
              <a:t>também </a:t>
            </a:r>
            <a:r>
              <a:rPr sz="1800" spc="35" dirty="0">
                <a:latin typeface="Calibri"/>
                <a:cs typeface="Calibri"/>
              </a:rPr>
              <a:t>promoveu a 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expansão </a:t>
            </a:r>
            <a:r>
              <a:rPr sz="1800" b="1" spc="30" dirty="0">
                <a:solidFill>
                  <a:srgbClr val="D9D9D9"/>
                </a:solidFill>
                <a:latin typeface="Calibri"/>
                <a:cs typeface="Calibri"/>
              </a:rPr>
              <a:t>de </a:t>
            </a:r>
            <a:r>
              <a:rPr sz="1800" b="1" spc="45" dirty="0">
                <a:solidFill>
                  <a:srgbClr val="D9D9D9"/>
                </a:solidFill>
                <a:latin typeface="Calibri"/>
                <a:cs typeface="Calibri"/>
              </a:rPr>
              <a:t>matrículas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no </a:t>
            </a:r>
            <a:r>
              <a:rPr sz="1800" b="1" spc="30" dirty="0">
                <a:solidFill>
                  <a:srgbClr val="D9D9D9"/>
                </a:solidFill>
                <a:latin typeface="Calibri"/>
                <a:cs typeface="Calibri"/>
              </a:rPr>
              <a:t>segmento de </a:t>
            </a:r>
            <a:r>
              <a:rPr sz="1800" b="1" spc="120" dirty="0">
                <a:solidFill>
                  <a:srgbClr val="D9D9D9"/>
                </a:solidFill>
                <a:latin typeface="Calibri"/>
                <a:cs typeface="Calibri"/>
              </a:rPr>
              <a:t>TI, </a:t>
            </a:r>
            <a:r>
              <a:rPr sz="1800" b="1" spc="60" dirty="0">
                <a:solidFill>
                  <a:srgbClr val="D9D9D9"/>
                </a:solidFill>
                <a:latin typeface="Calibri"/>
                <a:cs typeface="Calibri"/>
              </a:rPr>
              <a:t>com </a:t>
            </a:r>
            <a:r>
              <a:rPr sz="1800" b="1" spc="30" dirty="0">
                <a:solidFill>
                  <a:srgbClr val="D9D9D9"/>
                </a:solidFill>
                <a:latin typeface="Calibri"/>
                <a:cs typeface="Calibri"/>
              </a:rPr>
              <a:t>destaque </a:t>
            </a:r>
            <a:r>
              <a:rPr sz="1800" b="1" spc="45" dirty="0">
                <a:solidFill>
                  <a:srgbClr val="D9D9D9"/>
                </a:solidFill>
                <a:latin typeface="Calibri"/>
                <a:cs typeface="Calibri"/>
              </a:rPr>
              <a:t>para as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regiões Nordeste </a:t>
            </a:r>
            <a:r>
              <a:rPr sz="1800" b="1" spc="50" dirty="0">
                <a:solidFill>
                  <a:srgbClr val="D9D9D9"/>
                </a:solidFill>
                <a:latin typeface="Calibri"/>
                <a:cs typeface="Calibri"/>
              </a:rPr>
              <a:t>(230%) </a:t>
            </a:r>
            <a:r>
              <a:rPr sz="1800" b="1" spc="15" dirty="0">
                <a:solidFill>
                  <a:srgbClr val="D9D9D9"/>
                </a:solidFill>
                <a:latin typeface="Calibri"/>
                <a:cs typeface="Calibri"/>
              </a:rPr>
              <a:t>e </a:t>
            </a:r>
            <a:r>
              <a:rPr sz="1800" b="1" spc="60" dirty="0">
                <a:solidFill>
                  <a:srgbClr val="D9D9D9"/>
                </a:solidFill>
                <a:latin typeface="Calibri"/>
                <a:cs typeface="Calibri"/>
              </a:rPr>
              <a:t>Norte/Centro-Oeste  </a:t>
            </a:r>
            <a:r>
              <a:rPr sz="1800" b="1" spc="50" dirty="0">
                <a:solidFill>
                  <a:srgbClr val="D9D9D9"/>
                </a:solidFill>
                <a:latin typeface="Calibri"/>
                <a:cs typeface="Calibri"/>
              </a:rPr>
              <a:t>(129%)</a:t>
            </a:r>
            <a:endParaRPr sz="1800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b="1" spc="200" dirty="0">
                <a:solidFill>
                  <a:srgbClr val="FFFFFF"/>
                </a:solidFill>
                <a:latin typeface="Calibri"/>
                <a:cs typeface="Calibri"/>
              </a:rPr>
              <a:t>PARCERIA</a:t>
            </a:r>
            <a:r>
              <a:rPr sz="3000" b="1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270" dirty="0">
                <a:solidFill>
                  <a:srgbClr val="FFFFFF"/>
                </a:solidFill>
                <a:latin typeface="Calibri"/>
                <a:cs typeface="Calibri"/>
              </a:rPr>
              <a:t>SENAC</a:t>
            </a:r>
            <a:r>
              <a:rPr sz="30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3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0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305" dirty="0">
                <a:solidFill>
                  <a:srgbClr val="FFFFFF"/>
                </a:solidFill>
                <a:latin typeface="Calibri"/>
                <a:cs typeface="Calibri"/>
              </a:rPr>
              <a:t>CISCO</a:t>
            </a:r>
            <a:r>
              <a:rPr sz="3000" b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175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endParaRPr sz="3000" dirty="0">
              <a:latin typeface="Calibri"/>
              <a:cs typeface="Calibri"/>
            </a:endParaRPr>
          </a:p>
          <a:p>
            <a:pPr marL="92710" marR="386080" algn="just">
              <a:lnSpc>
                <a:spcPct val="114599"/>
              </a:lnSpc>
              <a:spcBef>
                <a:spcPts val="630"/>
              </a:spcBef>
            </a:pPr>
            <a:r>
              <a:rPr sz="1800" spc="95" dirty="0">
                <a:latin typeface="Calibri"/>
                <a:cs typeface="Calibri"/>
              </a:rPr>
              <a:t>Há </a:t>
            </a:r>
            <a:r>
              <a:rPr sz="1800" spc="45" dirty="0">
                <a:latin typeface="Calibri"/>
                <a:cs typeface="Calibri"/>
              </a:rPr>
              <a:t>duas décadas </a:t>
            </a:r>
            <a:r>
              <a:rPr sz="1800" spc="30" dirty="0">
                <a:latin typeface="Calibri"/>
                <a:cs typeface="Calibri"/>
              </a:rPr>
              <a:t>o </a:t>
            </a:r>
            <a:r>
              <a:rPr sz="1800" spc="65" dirty="0">
                <a:latin typeface="Calibri"/>
                <a:cs typeface="Calibri"/>
              </a:rPr>
              <a:t>Senac </a:t>
            </a:r>
            <a:r>
              <a:rPr sz="1800" spc="45" dirty="0">
                <a:latin typeface="Calibri"/>
                <a:cs typeface="Calibri"/>
              </a:rPr>
              <a:t>realiza ações </a:t>
            </a:r>
            <a:r>
              <a:rPr sz="1800" spc="60" dirty="0">
                <a:latin typeface="Calibri"/>
                <a:cs typeface="Calibri"/>
              </a:rPr>
              <a:t>com </a:t>
            </a:r>
            <a:r>
              <a:rPr sz="1800" spc="35" dirty="0">
                <a:latin typeface="Calibri"/>
                <a:cs typeface="Calibri"/>
              </a:rPr>
              <a:t>a </a:t>
            </a:r>
            <a:r>
              <a:rPr sz="1800" spc="100" dirty="0">
                <a:latin typeface="Calibri"/>
                <a:cs typeface="Calibri"/>
              </a:rPr>
              <a:t>Cisco. </a:t>
            </a:r>
            <a:r>
              <a:rPr sz="1800" spc="55" dirty="0">
                <a:latin typeface="Calibri"/>
                <a:cs typeface="Calibri"/>
              </a:rPr>
              <a:t>Para </a:t>
            </a:r>
            <a:r>
              <a:rPr sz="1800" spc="25" dirty="0">
                <a:latin typeface="Calibri"/>
                <a:cs typeface="Calibri"/>
              </a:rPr>
              <a:t>estreitar </a:t>
            </a:r>
            <a:r>
              <a:rPr sz="1800" spc="45" dirty="0">
                <a:latin typeface="Calibri"/>
                <a:cs typeface="Calibri"/>
              </a:rPr>
              <a:t>os </a:t>
            </a:r>
            <a:r>
              <a:rPr sz="1800" spc="50" dirty="0">
                <a:latin typeface="Calibri"/>
                <a:cs typeface="Calibri"/>
              </a:rPr>
              <a:t>laços </a:t>
            </a:r>
            <a:r>
              <a:rPr sz="1800" spc="15" dirty="0">
                <a:latin typeface="Calibri"/>
                <a:cs typeface="Calibri"/>
              </a:rPr>
              <a:t>e </a:t>
            </a:r>
            <a:r>
              <a:rPr sz="1800" spc="40" dirty="0">
                <a:latin typeface="Calibri"/>
                <a:cs typeface="Calibri"/>
              </a:rPr>
              <a:t>ampliar </a:t>
            </a:r>
            <a:r>
              <a:rPr sz="1800" spc="45" dirty="0">
                <a:latin typeface="Calibri"/>
                <a:cs typeface="Calibri"/>
              </a:rPr>
              <a:t>as ações </a:t>
            </a:r>
            <a:r>
              <a:rPr sz="1800" spc="40" dirty="0">
                <a:latin typeface="Calibri"/>
                <a:cs typeface="Calibri"/>
              </a:rPr>
              <a:t>conjuntas,  </a:t>
            </a:r>
            <a:r>
              <a:rPr sz="1800" spc="35" dirty="0">
                <a:latin typeface="Calibri"/>
                <a:cs typeface="Calibri"/>
              </a:rPr>
              <a:t>promovendo </a:t>
            </a:r>
            <a:r>
              <a:rPr sz="1800" spc="30" dirty="0">
                <a:latin typeface="Calibri"/>
                <a:cs typeface="Calibri"/>
              </a:rPr>
              <a:t>o </a:t>
            </a:r>
            <a:r>
              <a:rPr sz="1800" spc="35" dirty="0">
                <a:latin typeface="Calibri"/>
                <a:cs typeface="Calibri"/>
              </a:rPr>
              <a:t>protagonismo </a:t>
            </a:r>
            <a:r>
              <a:rPr sz="1800" spc="40" dirty="0">
                <a:latin typeface="Calibri"/>
                <a:cs typeface="Calibri"/>
              </a:rPr>
              <a:t>do </a:t>
            </a:r>
            <a:r>
              <a:rPr sz="1800" spc="35" dirty="0">
                <a:latin typeface="Calibri"/>
                <a:cs typeface="Calibri"/>
              </a:rPr>
              <a:t>Departamento </a:t>
            </a:r>
            <a:r>
              <a:rPr sz="1800" spc="50" dirty="0">
                <a:latin typeface="Calibri"/>
                <a:cs typeface="Calibri"/>
              </a:rPr>
              <a:t>Nacional, </a:t>
            </a:r>
            <a:r>
              <a:rPr sz="1800" spc="45" dirty="0">
                <a:latin typeface="Calibri"/>
                <a:cs typeface="Calibri"/>
              </a:rPr>
              <a:t>será celebrado um </a:t>
            </a:r>
            <a:r>
              <a:rPr sz="1800" spc="30" dirty="0">
                <a:latin typeface="Calibri"/>
                <a:cs typeface="Calibri"/>
              </a:rPr>
              <a:t>novo </a:t>
            </a:r>
            <a:r>
              <a:rPr sz="1800" spc="45" dirty="0">
                <a:latin typeface="Calibri"/>
                <a:cs typeface="Calibri"/>
              </a:rPr>
              <a:t>Protocolo </a:t>
            </a:r>
            <a:r>
              <a:rPr sz="1800" spc="30" dirty="0">
                <a:latin typeface="Calibri"/>
                <a:cs typeface="Calibri"/>
              </a:rPr>
              <a:t>de </a:t>
            </a:r>
            <a:r>
              <a:rPr sz="1800" spc="35" dirty="0">
                <a:latin typeface="Calibri"/>
                <a:cs typeface="Calibri"/>
              </a:rPr>
              <a:t>Intenções  ampliando </a:t>
            </a:r>
            <a:r>
              <a:rPr sz="1800" spc="30" dirty="0">
                <a:latin typeface="Calibri"/>
                <a:cs typeface="Calibri"/>
              </a:rPr>
              <a:t>o </a:t>
            </a:r>
            <a:r>
              <a:rPr sz="1800" spc="35" dirty="0">
                <a:latin typeface="Calibri"/>
                <a:cs typeface="Calibri"/>
              </a:rPr>
              <a:t>posicionamento </a:t>
            </a:r>
            <a:r>
              <a:rPr sz="1800" spc="40" dirty="0">
                <a:latin typeface="Calibri"/>
                <a:cs typeface="Calibri"/>
              </a:rPr>
              <a:t>da </a:t>
            </a:r>
            <a:r>
              <a:rPr sz="1800" spc="25" dirty="0">
                <a:latin typeface="Calibri"/>
                <a:cs typeface="Calibri"/>
              </a:rPr>
              <a:t>instituição </a:t>
            </a:r>
            <a:r>
              <a:rPr sz="1800" spc="35" dirty="0">
                <a:latin typeface="Calibri"/>
                <a:cs typeface="Calibri"/>
              </a:rPr>
              <a:t>na </a:t>
            </a:r>
            <a:r>
              <a:rPr sz="1800" spc="45" dirty="0">
                <a:latin typeface="Calibri"/>
                <a:cs typeface="Calibri"/>
              </a:rPr>
              <a:t>qualificação </a:t>
            </a:r>
            <a:r>
              <a:rPr sz="1800" spc="30" dirty="0">
                <a:latin typeface="Calibri"/>
                <a:cs typeface="Calibri"/>
              </a:rPr>
              <a:t>de </a:t>
            </a:r>
            <a:r>
              <a:rPr sz="1800" spc="40" dirty="0">
                <a:latin typeface="Calibri"/>
                <a:cs typeface="Calibri"/>
              </a:rPr>
              <a:t>profissionais do </a:t>
            </a:r>
            <a:r>
              <a:rPr sz="1800" spc="30" dirty="0">
                <a:latin typeface="Calibri"/>
                <a:cs typeface="Calibri"/>
              </a:rPr>
              <a:t>setor de </a:t>
            </a:r>
            <a:r>
              <a:rPr sz="1800" spc="35" dirty="0">
                <a:latin typeface="Calibri"/>
                <a:cs typeface="Calibri"/>
              </a:rPr>
              <a:t>tecnologia </a:t>
            </a:r>
            <a:r>
              <a:rPr sz="1800" spc="15" dirty="0">
                <a:latin typeface="Calibri"/>
                <a:cs typeface="Calibri"/>
              </a:rPr>
              <a:t>e </a:t>
            </a:r>
            <a:r>
              <a:rPr sz="1800" spc="45" dirty="0">
                <a:latin typeface="Calibri"/>
                <a:cs typeface="Calibri"/>
              </a:rPr>
              <a:t>colaborando  para </a:t>
            </a:r>
            <a:r>
              <a:rPr sz="1800" spc="30" dirty="0">
                <a:latin typeface="Calibri"/>
                <a:cs typeface="Calibri"/>
              </a:rPr>
              <a:t>o fortalecimento </a:t>
            </a:r>
            <a:r>
              <a:rPr sz="1800" spc="40" dirty="0">
                <a:latin typeface="Calibri"/>
                <a:cs typeface="Calibri"/>
              </a:rPr>
              <a:t>do </a:t>
            </a:r>
            <a:r>
              <a:rPr sz="1800" spc="55" dirty="0">
                <a:latin typeface="Calibri"/>
                <a:cs typeface="Calibri"/>
              </a:rPr>
              <a:t>Programa </a:t>
            </a:r>
            <a:r>
              <a:rPr sz="1800" spc="65" dirty="0">
                <a:latin typeface="Calibri"/>
                <a:cs typeface="Calibri"/>
              </a:rPr>
              <a:t>Senac </a:t>
            </a:r>
            <a:r>
              <a:rPr sz="1800" spc="30" dirty="0">
                <a:latin typeface="Calibri"/>
                <a:cs typeface="Calibri"/>
              </a:rPr>
              <a:t>de </a:t>
            </a:r>
            <a:r>
              <a:rPr sz="1800" spc="70" dirty="0">
                <a:latin typeface="Calibri"/>
                <a:cs typeface="Calibri"/>
              </a:rPr>
              <a:t>Educação </a:t>
            </a:r>
            <a:r>
              <a:rPr sz="1800" spc="40" dirty="0">
                <a:latin typeface="Calibri"/>
                <a:cs typeface="Calibri"/>
              </a:rPr>
              <a:t>Profissional </a:t>
            </a:r>
            <a:r>
              <a:rPr sz="1800" spc="114" dirty="0">
                <a:latin typeface="Calibri"/>
                <a:cs typeface="Calibri"/>
              </a:rPr>
              <a:t>4.0. </a:t>
            </a:r>
            <a:r>
              <a:rPr sz="1800" spc="90" dirty="0">
                <a:latin typeface="Calibri"/>
                <a:cs typeface="Calibri"/>
              </a:rPr>
              <a:t>Essa </a:t>
            </a:r>
            <a:r>
              <a:rPr sz="1800" spc="30" dirty="0">
                <a:latin typeface="Calibri"/>
                <a:cs typeface="Calibri"/>
              </a:rPr>
              <a:t>nova </a:t>
            </a:r>
            <a:r>
              <a:rPr sz="1800" spc="50" dirty="0">
                <a:latin typeface="Calibri"/>
                <a:cs typeface="Calibri"/>
              </a:rPr>
              <a:t>parceria, </a:t>
            </a:r>
            <a:r>
              <a:rPr sz="1800" spc="30" dirty="0">
                <a:latin typeface="Calibri"/>
                <a:cs typeface="Calibri"/>
              </a:rPr>
              <a:t>atenderá </a:t>
            </a:r>
            <a:r>
              <a:rPr sz="1800" spc="35" dirty="0">
                <a:latin typeface="Calibri"/>
                <a:cs typeface="Calibri"/>
              </a:rPr>
              <a:t>a </a:t>
            </a:r>
            <a:r>
              <a:rPr sz="1800" spc="30" dirty="0">
                <a:latin typeface="Calibri"/>
                <a:cs typeface="Calibri"/>
              </a:rPr>
              <a:t>todos  </a:t>
            </a:r>
            <a:r>
              <a:rPr sz="1800" spc="45" dirty="0">
                <a:latin typeface="Calibri"/>
                <a:cs typeface="Calibri"/>
              </a:rPr>
              <a:t>os Regionais, </a:t>
            </a:r>
            <a:r>
              <a:rPr sz="1800" spc="35" dirty="0">
                <a:latin typeface="Calibri"/>
                <a:cs typeface="Calibri"/>
              </a:rPr>
              <a:t>em </a:t>
            </a:r>
            <a:r>
              <a:rPr sz="1800" spc="40" dirty="0">
                <a:latin typeface="Calibri"/>
                <a:cs typeface="Calibri"/>
              </a:rPr>
              <a:t>especial aos seus alunos </a:t>
            </a:r>
            <a:r>
              <a:rPr sz="1800" spc="15" dirty="0">
                <a:latin typeface="Calibri"/>
                <a:cs typeface="Calibri"/>
              </a:rPr>
              <a:t>e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spc="45" dirty="0">
                <a:latin typeface="Calibri"/>
                <a:cs typeface="Calibri"/>
              </a:rPr>
              <a:t>docentes.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 dirty="0">
              <a:latin typeface="Calibri"/>
              <a:cs typeface="Calibri"/>
            </a:endParaRPr>
          </a:p>
          <a:p>
            <a:pPr marL="167640">
              <a:lnSpc>
                <a:spcPct val="100000"/>
              </a:lnSpc>
            </a:pPr>
            <a:r>
              <a:rPr sz="3000" b="1" spc="145" dirty="0">
                <a:solidFill>
                  <a:srgbClr val="FFFFFF"/>
                </a:solidFill>
                <a:latin typeface="Calibri"/>
                <a:cs typeface="Calibri"/>
              </a:rPr>
              <a:t>PROGRAMA </a:t>
            </a:r>
            <a:r>
              <a:rPr sz="3000" b="1" spc="26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165" dirty="0">
                <a:solidFill>
                  <a:srgbClr val="FFFFFF"/>
                </a:solidFill>
                <a:latin typeface="Calibri"/>
                <a:cs typeface="Calibri"/>
              </a:rPr>
              <a:t>APRENDIZAGEM</a:t>
            </a:r>
            <a:endParaRPr sz="3000" dirty="0">
              <a:latin typeface="Calibri"/>
              <a:cs typeface="Calibri"/>
            </a:endParaRPr>
          </a:p>
          <a:p>
            <a:pPr marL="167640" marR="624205">
              <a:lnSpc>
                <a:spcPct val="114599"/>
              </a:lnSpc>
              <a:spcBef>
                <a:spcPts val="1020"/>
              </a:spcBef>
            </a:pPr>
            <a:r>
              <a:rPr sz="1800" spc="55" dirty="0">
                <a:latin typeface="Calibri"/>
                <a:cs typeface="Calibri"/>
              </a:rPr>
              <a:t>Visa </a:t>
            </a:r>
            <a:r>
              <a:rPr sz="1800" spc="35" dirty="0">
                <a:latin typeface="Calibri"/>
                <a:cs typeface="Calibri"/>
              </a:rPr>
              <a:t>fortalecer </a:t>
            </a:r>
            <a:r>
              <a:rPr sz="1800" spc="30" dirty="0">
                <a:latin typeface="Calibri"/>
                <a:cs typeface="Calibri"/>
              </a:rPr>
              <a:t>o </a:t>
            </a:r>
            <a:r>
              <a:rPr sz="1800" spc="25" dirty="0">
                <a:latin typeface="Calibri"/>
                <a:cs typeface="Calibri"/>
              </a:rPr>
              <a:t>posicionamento </a:t>
            </a:r>
            <a:r>
              <a:rPr sz="1800" spc="20" dirty="0">
                <a:latin typeface="Calibri"/>
                <a:cs typeface="Calibri"/>
              </a:rPr>
              <a:t>institucional </a:t>
            </a:r>
            <a:r>
              <a:rPr sz="1800" spc="25" dirty="0">
                <a:latin typeface="Calibri"/>
                <a:cs typeface="Calibri"/>
              </a:rPr>
              <a:t>no </a:t>
            </a:r>
            <a:r>
              <a:rPr sz="1800" spc="15" dirty="0">
                <a:latin typeface="Calibri"/>
                <a:cs typeface="Calibri"/>
              </a:rPr>
              <a:t>contexto </a:t>
            </a:r>
            <a:r>
              <a:rPr sz="1800" spc="30" dirty="0">
                <a:latin typeface="Calibri"/>
                <a:cs typeface="Calibri"/>
              </a:rPr>
              <a:t>da </a:t>
            </a:r>
            <a:r>
              <a:rPr sz="1800" spc="40" dirty="0">
                <a:latin typeface="Calibri"/>
                <a:cs typeface="Calibri"/>
              </a:rPr>
              <a:t>Aprendizagem Profissional, </a:t>
            </a:r>
            <a:r>
              <a:rPr sz="1800" spc="30" dirty="0">
                <a:latin typeface="Calibri"/>
                <a:cs typeface="Calibri"/>
              </a:rPr>
              <a:t>ampliando </a:t>
            </a:r>
            <a:r>
              <a:rPr sz="1800" spc="40" dirty="0">
                <a:latin typeface="Calibri"/>
                <a:cs typeface="Calibri"/>
              </a:rPr>
              <a:t>ações  </a:t>
            </a:r>
            <a:r>
              <a:rPr sz="1800" spc="30" dirty="0">
                <a:latin typeface="Calibri"/>
                <a:cs typeface="Calibri"/>
              </a:rPr>
              <a:t>nacionais </a:t>
            </a:r>
            <a:r>
              <a:rPr sz="1800" spc="20" dirty="0">
                <a:latin typeface="Calibri"/>
                <a:cs typeface="Calibri"/>
              </a:rPr>
              <a:t>de </a:t>
            </a:r>
            <a:r>
              <a:rPr sz="1800" spc="45" dirty="0">
                <a:latin typeface="Calibri"/>
                <a:cs typeface="Calibri"/>
              </a:rPr>
              <a:t>comunicação </a:t>
            </a:r>
            <a:r>
              <a:rPr sz="1800" spc="5" dirty="0">
                <a:latin typeface="Calibri"/>
                <a:cs typeface="Calibri"/>
              </a:rPr>
              <a:t>junto </a:t>
            </a:r>
            <a:r>
              <a:rPr sz="1800" spc="30" dirty="0">
                <a:latin typeface="Calibri"/>
                <a:cs typeface="Calibri"/>
              </a:rPr>
              <a:t>à </a:t>
            </a:r>
            <a:r>
              <a:rPr sz="1800" spc="35" dirty="0">
                <a:latin typeface="Calibri"/>
                <a:cs typeface="Calibri"/>
              </a:rPr>
              <a:t>sociedade, </a:t>
            </a:r>
            <a:r>
              <a:rPr sz="1800" spc="25" dirty="0">
                <a:latin typeface="Calibri"/>
                <a:cs typeface="Calibri"/>
              </a:rPr>
              <a:t>em </a:t>
            </a:r>
            <a:r>
              <a:rPr sz="1800" spc="35" dirty="0">
                <a:latin typeface="Calibri"/>
                <a:cs typeface="Calibri"/>
              </a:rPr>
              <a:t>especial, </a:t>
            </a:r>
            <a:r>
              <a:rPr sz="1800" spc="30" dirty="0">
                <a:latin typeface="Calibri"/>
                <a:cs typeface="Calibri"/>
              </a:rPr>
              <a:t>ao </a:t>
            </a:r>
            <a:r>
              <a:rPr sz="1800" spc="25" dirty="0">
                <a:latin typeface="Calibri"/>
                <a:cs typeface="Calibri"/>
              </a:rPr>
              <a:t>setor </a:t>
            </a:r>
            <a:r>
              <a:rPr sz="1800" spc="35" dirty="0">
                <a:latin typeface="Calibri"/>
                <a:cs typeface="Calibri"/>
              </a:rPr>
              <a:t>empresarial </a:t>
            </a:r>
            <a:r>
              <a:rPr sz="1800" spc="20" dirty="0">
                <a:latin typeface="Calibri"/>
                <a:cs typeface="Calibri"/>
              </a:rPr>
              <a:t>contratante de </a:t>
            </a:r>
            <a:r>
              <a:rPr sz="1800" spc="45" dirty="0">
                <a:latin typeface="Calibri"/>
                <a:cs typeface="Calibri"/>
              </a:rPr>
              <a:t>aprendizes.  </a:t>
            </a:r>
            <a:r>
              <a:rPr sz="1800" spc="65" dirty="0">
                <a:latin typeface="Calibri"/>
                <a:cs typeface="Calibri"/>
              </a:rPr>
              <a:t>Trata-se </a:t>
            </a:r>
            <a:r>
              <a:rPr sz="1800" spc="20" dirty="0">
                <a:latin typeface="Calibri"/>
                <a:cs typeface="Calibri"/>
              </a:rPr>
              <a:t>de </a:t>
            </a:r>
            <a:r>
              <a:rPr sz="1800" spc="35" dirty="0">
                <a:latin typeface="Calibri"/>
                <a:cs typeface="Calibri"/>
              </a:rPr>
              <a:t>um </a:t>
            </a:r>
            <a:r>
              <a:rPr sz="1800" spc="45" dirty="0">
                <a:latin typeface="Calibri"/>
                <a:cs typeface="Calibri"/>
              </a:rPr>
              <a:t>Programa </a:t>
            </a:r>
            <a:r>
              <a:rPr sz="1800" spc="20" dirty="0">
                <a:latin typeface="Calibri"/>
                <a:cs typeface="Calibri"/>
              </a:rPr>
              <a:t>que que </a:t>
            </a:r>
            <a:r>
              <a:rPr sz="1800" spc="15" dirty="0">
                <a:latin typeface="Calibri"/>
                <a:cs typeface="Calibri"/>
              </a:rPr>
              <a:t>envolve </a:t>
            </a:r>
            <a:r>
              <a:rPr sz="1800" b="1" spc="20" dirty="0">
                <a:solidFill>
                  <a:srgbClr val="D9D9D9"/>
                </a:solidFill>
                <a:latin typeface="Calibri"/>
                <a:cs typeface="Calibri"/>
              </a:rPr>
              <a:t>todos </a:t>
            </a:r>
            <a:r>
              <a:rPr sz="1800" b="1" spc="40" dirty="0">
                <a:solidFill>
                  <a:srgbClr val="D9D9D9"/>
                </a:solidFill>
                <a:latin typeface="Calibri"/>
                <a:cs typeface="Calibri"/>
              </a:rPr>
              <a:t>os </a:t>
            </a:r>
            <a:r>
              <a:rPr sz="1800" b="1" spc="30" dirty="0">
                <a:solidFill>
                  <a:srgbClr val="D9D9D9"/>
                </a:solidFill>
                <a:latin typeface="Calibri"/>
                <a:cs typeface="Calibri"/>
              </a:rPr>
              <a:t>Departamentos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Regionais, </a:t>
            </a:r>
            <a:r>
              <a:rPr sz="1800" b="1" spc="20" dirty="0">
                <a:solidFill>
                  <a:srgbClr val="D9D9D9"/>
                </a:solidFill>
                <a:latin typeface="Calibri"/>
                <a:cs typeface="Calibri"/>
              </a:rPr>
              <a:t>que </a:t>
            </a:r>
            <a:r>
              <a:rPr sz="1800" b="1" spc="15" dirty="0">
                <a:solidFill>
                  <a:srgbClr val="D9D9D9"/>
                </a:solidFill>
                <a:latin typeface="Calibri"/>
                <a:cs typeface="Calibri"/>
              </a:rPr>
              <a:t>juntos </a:t>
            </a:r>
            <a:r>
              <a:rPr sz="1800" b="1" spc="35" dirty="0">
                <a:solidFill>
                  <a:srgbClr val="D9D9D9"/>
                </a:solidFill>
                <a:latin typeface="Calibri"/>
                <a:cs typeface="Calibri"/>
              </a:rPr>
              <a:t>impactaram </a:t>
            </a:r>
            <a:r>
              <a:rPr sz="1800" b="1" spc="30" dirty="0">
                <a:solidFill>
                  <a:srgbClr val="D9D9D9"/>
                </a:solidFill>
                <a:latin typeface="Calibri"/>
                <a:cs typeface="Calibri"/>
              </a:rPr>
              <a:t>mais </a:t>
            </a:r>
            <a:r>
              <a:rPr sz="1800" b="1" spc="20" dirty="0">
                <a:solidFill>
                  <a:srgbClr val="D9D9D9"/>
                </a:solidFill>
                <a:latin typeface="Calibri"/>
                <a:cs typeface="Calibri"/>
              </a:rPr>
              <a:t>de  </a:t>
            </a:r>
            <a:r>
              <a:rPr sz="1800" b="1" spc="95" dirty="0">
                <a:solidFill>
                  <a:srgbClr val="D9D9D9"/>
                </a:solidFill>
                <a:latin typeface="Calibri"/>
                <a:cs typeface="Calibri"/>
              </a:rPr>
              <a:t>173 </a:t>
            </a:r>
            <a:r>
              <a:rPr sz="1800" b="1" spc="25" dirty="0">
                <a:solidFill>
                  <a:srgbClr val="D9D9D9"/>
                </a:solidFill>
                <a:latin typeface="Calibri"/>
                <a:cs typeface="Calibri"/>
              </a:rPr>
              <a:t>mil </a:t>
            </a:r>
            <a:r>
              <a:rPr sz="1800" b="1" spc="20" dirty="0">
                <a:solidFill>
                  <a:srgbClr val="D9D9D9"/>
                </a:solidFill>
                <a:latin typeface="Calibri"/>
                <a:cs typeface="Calibri"/>
              </a:rPr>
              <a:t>jovens </a:t>
            </a:r>
            <a:r>
              <a:rPr sz="1800" b="1" spc="25" dirty="0">
                <a:solidFill>
                  <a:srgbClr val="D9D9D9"/>
                </a:solidFill>
                <a:latin typeface="Calibri"/>
                <a:cs typeface="Calibri"/>
              </a:rPr>
              <a:t>em</a:t>
            </a:r>
            <a:r>
              <a:rPr sz="1800" b="1" spc="2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1800" b="1" spc="100" dirty="0">
                <a:solidFill>
                  <a:srgbClr val="D9D9D9"/>
                </a:solidFill>
                <a:latin typeface="Calibri"/>
                <a:cs typeface="Calibri"/>
              </a:rPr>
              <a:t>2022.</a:t>
            </a:r>
            <a:endParaRPr sz="18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1813" y="2000199"/>
            <a:ext cx="7496809" cy="0"/>
          </a:xfrm>
          <a:custGeom>
            <a:avLst/>
            <a:gdLst/>
            <a:ahLst/>
            <a:cxnLst/>
            <a:rect l="l" t="t" r="r" b="b"/>
            <a:pathLst>
              <a:path w="7496809">
                <a:moveTo>
                  <a:pt x="0" y="0"/>
                </a:moveTo>
                <a:lnTo>
                  <a:pt x="749631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52031" y="31517"/>
            <a:ext cx="6635968" cy="10255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4352" y="939800"/>
            <a:ext cx="919784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none"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u="none"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u="none"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DESTAQUE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4352" y="2097993"/>
            <a:ext cx="10779125" cy="728916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sz="2800" spc="190" dirty="0">
                <a:latin typeface="Calibri"/>
                <a:cs typeface="Calibri"/>
              </a:rPr>
              <a:t>LINHA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180" dirty="0">
                <a:latin typeface="Calibri"/>
                <a:cs typeface="Calibri"/>
              </a:rPr>
              <a:t>1</a:t>
            </a:r>
            <a:r>
              <a:rPr lang="pt-BR" sz="2800" spc="180" dirty="0">
                <a:latin typeface="Calibri"/>
                <a:cs typeface="Calibri"/>
              </a:rPr>
              <a:t>: Tipos e Modelos de  Ensino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3000" spc="110" dirty="0">
                <a:latin typeface="Calibri"/>
                <a:cs typeface="Calibri"/>
              </a:rPr>
              <a:t>Programa </a:t>
            </a:r>
            <a:r>
              <a:rPr sz="3000" spc="75" dirty="0">
                <a:latin typeface="Calibri"/>
                <a:cs typeface="Calibri"/>
              </a:rPr>
              <a:t>de </a:t>
            </a:r>
            <a:r>
              <a:rPr sz="3000" spc="130" dirty="0">
                <a:latin typeface="Calibri"/>
                <a:cs typeface="Calibri"/>
              </a:rPr>
              <a:t>Ensino </a:t>
            </a:r>
            <a:r>
              <a:rPr sz="3000" spc="60" dirty="0">
                <a:latin typeface="Calibri"/>
                <a:cs typeface="Calibri"/>
              </a:rPr>
              <a:t>Médio </a:t>
            </a:r>
            <a:r>
              <a:rPr sz="3000" spc="85" dirty="0">
                <a:latin typeface="Calibri"/>
                <a:cs typeface="Calibri"/>
              </a:rPr>
              <a:t>Integrado à </a:t>
            </a:r>
            <a:r>
              <a:rPr sz="3000" spc="140" dirty="0" err="1">
                <a:latin typeface="Calibri"/>
                <a:cs typeface="Calibri"/>
              </a:rPr>
              <a:t>Educação</a:t>
            </a:r>
            <a:r>
              <a:rPr sz="3000" spc="35" dirty="0">
                <a:latin typeface="Calibri"/>
                <a:cs typeface="Calibri"/>
              </a:rPr>
              <a:t> </a:t>
            </a:r>
            <a:r>
              <a:rPr sz="3000" spc="70" dirty="0" err="1">
                <a:latin typeface="Calibri"/>
                <a:cs typeface="Calibri"/>
              </a:rPr>
              <a:t>Profissional</a:t>
            </a:r>
            <a:endParaRPr sz="3000" dirty="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865"/>
              </a:spcBef>
              <a:tabLst>
                <a:tab pos="3362960" algn="l"/>
                <a:tab pos="6901180" algn="l"/>
              </a:tabLst>
            </a:pPr>
            <a:r>
              <a:rPr sz="1900" spc="20" dirty="0">
                <a:latin typeface="Calibri"/>
                <a:cs typeface="Calibri"/>
              </a:rPr>
              <a:t>Motivado </a:t>
            </a:r>
            <a:r>
              <a:rPr sz="1900" spc="35" dirty="0">
                <a:latin typeface="Calibri"/>
                <a:cs typeface="Calibri"/>
              </a:rPr>
              <a:t>pela </a:t>
            </a:r>
            <a:r>
              <a:rPr sz="1900" spc="55" dirty="0">
                <a:latin typeface="Calibri"/>
                <a:cs typeface="Calibri"/>
              </a:rPr>
              <a:t>Reforma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65" dirty="0">
                <a:latin typeface="Calibri"/>
                <a:cs typeface="Calibri"/>
              </a:rPr>
              <a:t>Ensino </a:t>
            </a:r>
            <a:r>
              <a:rPr sz="1900" spc="35" dirty="0">
                <a:latin typeface="Calibri"/>
                <a:cs typeface="Calibri"/>
              </a:rPr>
              <a:t>Médio, esse </a:t>
            </a:r>
            <a:r>
              <a:rPr sz="1900" spc="60" dirty="0">
                <a:latin typeface="Calibri"/>
                <a:cs typeface="Calibri"/>
              </a:rPr>
              <a:t>Programa </a:t>
            </a:r>
            <a:r>
              <a:rPr sz="1900" spc="15" dirty="0">
                <a:latin typeface="Calibri"/>
                <a:cs typeface="Calibri"/>
              </a:rPr>
              <a:t>tem </a:t>
            </a:r>
            <a:r>
              <a:rPr sz="1900" spc="55" dirty="0">
                <a:latin typeface="Calibri"/>
                <a:cs typeface="Calibri"/>
              </a:rPr>
              <a:t>por </a:t>
            </a:r>
            <a:r>
              <a:rPr sz="1900" spc="15" dirty="0">
                <a:latin typeface="Calibri"/>
                <a:cs typeface="Calibri"/>
              </a:rPr>
              <a:t>objetivo </a:t>
            </a:r>
            <a:r>
              <a:rPr sz="1900" spc="40" dirty="0">
                <a:latin typeface="Calibri"/>
                <a:cs typeface="Calibri"/>
              </a:rPr>
              <a:t>contribuir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45" dirty="0">
                <a:latin typeface="Calibri"/>
                <a:cs typeface="Calibri"/>
              </a:rPr>
              <a:t>o  </a:t>
            </a:r>
            <a:r>
              <a:rPr sz="1900" spc="35" dirty="0">
                <a:latin typeface="Calibri"/>
                <a:cs typeface="Calibri"/>
              </a:rPr>
              <a:t>posicionamento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70" dirty="0">
                <a:latin typeface="Calibri"/>
                <a:cs typeface="Calibri"/>
              </a:rPr>
              <a:t>Senac </a:t>
            </a:r>
            <a:r>
              <a:rPr sz="1900" spc="30" dirty="0">
                <a:latin typeface="Calibri"/>
                <a:cs typeface="Calibri"/>
              </a:rPr>
              <a:t>quanto </a:t>
            </a:r>
            <a:r>
              <a:rPr sz="1900" spc="50" dirty="0">
                <a:latin typeface="Calibri"/>
                <a:cs typeface="Calibri"/>
              </a:rPr>
              <a:t>às </a:t>
            </a:r>
            <a:r>
              <a:rPr sz="1900" spc="25" dirty="0">
                <a:latin typeface="Calibri"/>
                <a:cs typeface="Calibri"/>
              </a:rPr>
              <a:t>iniciativas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35" dirty="0">
                <a:latin typeface="Calibri"/>
                <a:cs typeface="Calibri"/>
              </a:rPr>
              <a:t>políticas </a:t>
            </a:r>
            <a:r>
              <a:rPr sz="1900" spc="45" dirty="0">
                <a:latin typeface="Calibri"/>
                <a:cs typeface="Calibri"/>
              </a:rPr>
              <a:t>públicas relacionadas </a:t>
            </a:r>
            <a:r>
              <a:rPr sz="1900" spc="40" dirty="0">
                <a:latin typeface="Calibri"/>
                <a:cs typeface="Calibri"/>
              </a:rPr>
              <a:t>à </a:t>
            </a:r>
            <a:r>
              <a:rPr sz="1900" spc="35" dirty="0">
                <a:latin typeface="Calibri"/>
                <a:cs typeface="Calibri"/>
              </a:rPr>
              <a:t>implementação </a:t>
            </a:r>
            <a:r>
              <a:rPr sz="1900" spc="45" dirty="0">
                <a:latin typeface="Calibri"/>
                <a:cs typeface="Calibri"/>
              </a:rPr>
              <a:t>dessa  </a:t>
            </a:r>
            <a:r>
              <a:rPr sz="1900" spc="65" dirty="0">
                <a:latin typeface="Calibri"/>
                <a:cs typeface="Calibri"/>
              </a:rPr>
              <a:t>Reforma. No </a:t>
            </a:r>
            <a:r>
              <a:rPr sz="1900" spc="25" dirty="0">
                <a:latin typeface="Calibri"/>
                <a:cs typeface="Calibri"/>
              </a:rPr>
              <a:t>último </a:t>
            </a:r>
            <a:r>
              <a:rPr sz="1900" spc="55" dirty="0">
                <a:latin typeface="Calibri"/>
                <a:cs typeface="Calibri"/>
              </a:rPr>
              <a:t>ano, </a:t>
            </a:r>
            <a:r>
              <a:rPr sz="1900" spc="110" dirty="0">
                <a:latin typeface="Calibri"/>
                <a:cs typeface="Calibri"/>
              </a:rPr>
              <a:t>5 </a:t>
            </a:r>
            <a:r>
              <a:rPr sz="1900" spc="100" dirty="0">
                <a:latin typeface="Calibri"/>
                <a:cs typeface="Calibri"/>
              </a:rPr>
              <a:t>DRs </a:t>
            </a:r>
            <a:r>
              <a:rPr sz="1900" spc="90" dirty="0">
                <a:latin typeface="Calibri"/>
                <a:cs typeface="Calibri"/>
              </a:rPr>
              <a:t>(PE, </a:t>
            </a:r>
            <a:r>
              <a:rPr sz="1900" spc="95" dirty="0">
                <a:latin typeface="Calibri"/>
                <a:cs typeface="Calibri"/>
              </a:rPr>
              <a:t>PR, </a:t>
            </a:r>
            <a:r>
              <a:rPr sz="1900" spc="190" dirty="0">
                <a:latin typeface="Calibri"/>
                <a:cs typeface="Calibri"/>
              </a:rPr>
              <a:t>SC, </a:t>
            </a:r>
            <a:r>
              <a:rPr sz="1900" spc="125" dirty="0">
                <a:latin typeface="Calibri"/>
                <a:cs typeface="Calibri"/>
              </a:rPr>
              <a:t>SP </a:t>
            </a:r>
            <a:r>
              <a:rPr sz="1900" spc="20" dirty="0">
                <a:latin typeface="Calibri"/>
                <a:cs typeface="Calibri"/>
              </a:rPr>
              <a:t>e</a:t>
            </a:r>
            <a:r>
              <a:rPr sz="1900" spc="125" dirty="0">
                <a:latin typeface="Calibri"/>
                <a:cs typeface="Calibri"/>
              </a:rPr>
              <a:t> </a:t>
            </a:r>
            <a:r>
              <a:rPr sz="1900" spc="65" dirty="0">
                <a:latin typeface="Calibri"/>
                <a:cs typeface="Calibri"/>
              </a:rPr>
              <a:t>RS)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atenderam	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mais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de </a:t>
            </a: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9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mil jovens</a:t>
            </a:r>
            <a:r>
              <a:rPr sz="1900" spc="35" dirty="0">
                <a:latin typeface="Calibri"/>
                <a:cs typeface="Calibri"/>
              </a:rPr>
              <a:t>, </a:t>
            </a:r>
            <a:r>
              <a:rPr sz="1900" spc="40" dirty="0">
                <a:latin typeface="Calibri"/>
                <a:cs typeface="Calibri"/>
              </a:rPr>
              <a:t>na </a:t>
            </a:r>
            <a:r>
              <a:rPr sz="1900" spc="30" dirty="0">
                <a:latin typeface="Calibri"/>
                <a:cs typeface="Calibri"/>
              </a:rPr>
              <a:t>oferta </a:t>
            </a:r>
            <a:r>
              <a:rPr sz="1900" spc="45" dirty="0">
                <a:latin typeface="Calibri"/>
                <a:cs typeface="Calibri"/>
              </a:rPr>
              <a:t>do  </a:t>
            </a:r>
            <a:r>
              <a:rPr sz="1900" spc="30" dirty="0">
                <a:latin typeface="Calibri"/>
                <a:cs typeface="Calibri"/>
              </a:rPr>
              <a:t>ensino </a:t>
            </a:r>
            <a:r>
              <a:rPr sz="1900" spc="35" dirty="0">
                <a:latin typeface="Calibri"/>
                <a:cs typeface="Calibri"/>
              </a:rPr>
              <a:t>médio </a:t>
            </a:r>
            <a:r>
              <a:rPr sz="1900" spc="30" dirty="0">
                <a:latin typeface="Calibri"/>
                <a:cs typeface="Calibri"/>
              </a:rPr>
              <a:t>integrado</a:t>
            </a:r>
            <a:r>
              <a:rPr sz="1900" spc="225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à</a:t>
            </a:r>
            <a:r>
              <a:rPr sz="1900" spc="95" dirty="0">
                <a:latin typeface="Calibri"/>
                <a:cs typeface="Calibri"/>
              </a:rPr>
              <a:t> </a:t>
            </a:r>
            <a:r>
              <a:rPr sz="1900" spc="175" dirty="0">
                <a:latin typeface="Calibri"/>
                <a:cs typeface="Calibri"/>
              </a:rPr>
              <a:t>EPT.	</a:t>
            </a:r>
            <a:r>
              <a:rPr sz="1900" b="1" spc="145" dirty="0">
                <a:solidFill>
                  <a:srgbClr val="E75400"/>
                </a:solidFill>
                <a:latin typeface="Calibri"/>
                <a:cs typeface="Calibri"/>
              </a:rPr>
              <a:t>Em </a:t>
            </a:r>
            <a:r>
              <a:rPr sz="1900" b="1" spc="105" dirty="0">
                <a:solidFill>
                  <a:srgbClr val="E75400"/>
                </a:solidFill>
                <a:latin typeface="Calibri"/>
                <a:cs typeface="Calibri"/>
              </a:rPr>
              <a:t>2023,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essa </a:t>
            </a:r>
            <a:r>
              <a:rPr sz="1900" b="1" spc="55" dirty="0">
                <a:solidFill>
                  <a:srgbClr val="E75400"/>
                </a:solidFill>
                <a:latin typeface="Calibri"/>
                <a:cs typeface="Calibri"/>
              </a:rPr>
              <a:t>ação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será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ampliada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para </a:t>
            </a: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21 </a:t>
            </a:r>
            <a:r>
              <a:rPr sz="1900" b="1" spc="100" dirty="0">
                <a:solidFill>
                  <a:srgbClr val="E75400"/>
                </a:solidFill>
                <a:latin typeface="Calibri"/>
                <a:cs typeface="Calibri"/>
              </a:rPr>
              <a:t>DRs,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incluindo ofertas  exclusivas </a:t>
            </a:r>
            <a:r>
              <a:rPr sz="1900" b="1" spc="20" dirty="0">
                <a:solidFill>
                  <a:srgbClr val="E75400"/>
                </a:solidFill>
                <a:latin typeface="Calibri"/>
                <a:cs typeface="Calibri"/>
              </a:rPr>
              <a:t>e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em </a:t>
            </a:r>
            <a:r>
              <a:rPr sz="1900" b="1" spc="50" dirty="0">
                <a:solidFill>
                  <a:srgbClr val="E75400"/>
                </a:solidFill>
                <a:latin typeface="Calibri"/>
                <a:cs typeface="Calibri"/>
              </a:rPr>
              <a:t>parceria </a:t>
            </a:r>
            <a:r>
              <a:rPr sz="1900" b="1" spc="70" dirty="0">
                <a:solidFill>
                  <a:srgbClr val="E75400"/>
                </a:solidFill>
                <a:latin typeface="Calibri"/>
                <a:cs typeface="Calibri"/>
              </a:rPr>
              <a:t>com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o </a:t>
            </a:r>
            <a:r>
              <a:rPr sz="1900" b="1" spc="85" dirty="0">
                <a:solidFill>
                  <a:srgbClr val="E75400"/>
                </a:solidFill>
                <a:latin typeface="Calibri"/>
                <a:cs typeface="Calibri"/>
              </a:rPr>
              <a:t>Sesc </a:t>
            </a:r>
            <a:r>
              <a:rPr sz="1900" b="1" spc="20" dirty="0">
                <a:solidFill>
                  <a:srgbClr val="E75400"/>
                </a:solidFill>
                <a:latin typeface="Calibri"/>
                <a:cs typeface="Calibri"/>
              </a:rPr>
              <a:t>e </a:t>
            </a:r>
            <a:r>
              <a:rPr sz="1900" b="1" spc="70" dirty="0">
                <a:solidFill>
                  <a:srgbClr val="E75400"/>
                </a:solidFill>
                <a:latin typeface="Calibri"/>
                <a:cs typeface="Calibri"/>
              </a:rPr>
              <a:t>com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a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Rede</a:t>
            </a:r>
            <a:r>
              <a:rPr sz="1900" b="1" spc="45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60" dirty="0">
                <a:solidFill>
                  <a:srgbClr val="E75400"/>
                </a:solidFill>
                <a:latin typeface="Calibri"/>
                <a:cs typeface="Calibri"/>
              </a:rPr>
              <a:t>Pública</a:t>
            </a:r>
            <a:r>
              <a:rPr sz="1900" spc="60" dirty="0">
                <a:solidFill>
                  <a:srgbClr val="E75400"/>
                </a:solidFill>
                <a:latin typeface="Calibri"/>
                <a:cs typeface="Calibri"/>
              </a:rPr>
              <a:t>.</a:t>
            </a:r>
            <a:endParaRPr sz="1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3000" spc="110" dirty="0">
                <a:latin typeface="Calibri"/>
                <a:cs typeface="Calibri"/>
              </a:rPr>
              <a:t>Programa </a:t>
            </a:r>
            <a:r>
              <a:rPr sz="3000" spc="75" dirty="0">
                <a:latin typeface="Calibri"/>
                <a:cs typeface="Calibri"/>
              </a:rPr>
              <a:t>de </a:t>
            </a:r>
            <a:r>
              <a:rPr sz="3000" spc="85" dirty="0">
                <a:latin typeface="Calibri"/>
                <a:cs typeface="Calibri"/>
              </a:rPr>
              <a:t>Reposicionamento do </a:t>
            </a:r>
            <a:r>
              <a:rPr sz="3000" spc="130" dirty="0">
                <a:latin typeface="Calibri"/>
                <a:cs typeface="Calibri"/>
              </a:rPr>
              <a:t>Ensino </a:t>
            </a:r>
            <a:r>
              <a:rPr sz="3000" spc="110" dirty="0">
                <a:latin typeface="Calibri"/>
                <a:cs typeface="Calibri"/>
              </a:rPr>
              <a:t>Superior </a:t>
            </a:r>
            <a:r>
              <a:rPr sz="3000" spc="85" dirty="0">
                <a:latin typeface="Calibri"/>
                <a:cs typeface="Calibri"/>
              </a:rPr>
              <a:t>do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75" dirty="0" err="1">
                <a:latin typeface="Calibri"/>
                <a:cs typeface="Calibri"/>
              </a:rPr>
              <a:t>Senac</a:t>
            </a:r>
            <a:endParaRPr sz="3000" dirty="0">
              <a:latin typeface="Calibri"/>
              <a:cs typeface="Calibri"/>
            </a:endParaRPr>
          </a:p>
          <a:p>
            <a:pPr marL="12700" marR="153670">
              <a:lnSpc>
                <a:spcPct val="115100"/>
              </a:lnSpc>
              <a:spcBef>
                <a:spcPts val="865"/>
              </a:spcBef>
            </a:pPr>
            <a:r>
              <a:rPr sz="1900" spc="60" dirty="0">
                <a:latin typeface="Calibri"/>
                <a:cs typeface="Calibri"/>
              </a:rPr>
              <a:t>Programa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30" dirty="0">
                <a:latin typeface="Calibri"/>
                <a:cs typeface="Calibri"/>
              </a:rPr>
              <a:t>visa </a:t>
            </a:r>
            <a:r>
              <a:rPr sz="1900" spc="40" dirty="0">
                <a:latin typeface="Calibri"/>
                <a:cs typeface="Calibri"/>
              </a:rPr>
              <a:t>fortalecer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qualificar a </a:t>
            </a:r>
            <a:r>
              <a:rPr sz="1900" spc="30" dirty="0">
                <a:latin typeface="Calibri"/>
                <a:cs typeface="Calibri"/>
              </a:rPr>
              <a:t>oferta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30" dirty="0">
                <a:latin typeface="Calibri"/>
                <a:cs typeface="Calibri"/>
              </a:rPr>
              <a:t>ensino </a:t>
            </a:r>
            <a:r>
              <a:rPr sz="1900" spc="45" dirty="0">
                <a:latin typeface="Calibri"/>
                <a:cs typeface="Calibri"/>
              </a:rPr>
              <a:t>superior </a:t>
            </a:r>
            <a:r>
              <a:rPr sz="1900" spc="40" dirty="0">
                <a:latin typeface="Calibri"/>
                <a:cs typeface="Calibri"/>
              </a:rPr>
              <a:t>na </a:t>
            </a:r>
            <a:r>
              <a:rPr sz="1900" spc="30" dirty="0">
                <a:latin typeface="Calibri"/>
                <a:cs typeface="Calibri"/>
              </a:rPr>
              <a:t>instituição, </a:t>
            </a:r>
            <a:r>
              <a:rPr sz="1900" spc="35" dirty="0">
                <a:latin typeface="Calibri"/>
                <a:cs typeface="Calibri"/>
              </a:rPr>
              <a:t>contribuindo </a:t>
            </a:r>
            <a:r>
              <a:rPr sz="1900" spc="50" dirty="0">
                <a:latin typeface="Calibri"/>
                <a:cs typeface="Calibri"/>
              </a:rPr>
              <a:t>para  </a:t>
            </a:r>
            <a:r>
              <a:rPr sz="1900" spc="35" dirty="0">
                <a:latin typeface="Calibri"/>
                <a:cs typeface="Calibri"/>
              </a:rPr>
              <a:t>seu posicionamento nesse </a:t>
            </a:r>
            <a:r>
              <a:rPr sz="1900" spc="55" dirty="0">
                <a:latin typeface="Calibri"/>
                <a:cs typeface="Calibri"/>
              </a:rPr>
              <a:t>mercado </a:t>
            </a:r>
            <a:r>
              <a:rPr sz="1900" spc="45" dirty="0">
                <a:latin typeface="Calibri"/>
                <a:cs typeface="Calibri"/>
              </a:rPr>
              <a:t>complexo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25" dirty="0">
                <a:latin typeface="Calibri"/>
                <a:cs typeface="Calibri"/>
              </a:rPr>
              <a:t>extrema</a:t>
            </a:r>
            <a:r>
              <a:rPr sz="1900" spc="430" dirty="0">
                <a:latin typeface="Calibri"/>
                <a:cs typeface="Calibri"/>
              </a:rPr>
              <a:t> </a:t>
            </a:r>
            <a:r>
              <a:rPr sz="1900" spc="60" dirty="0">
                <a:latin typeface="Calibri"/>
                <a:cs typeface="Calibri"/>
              </a:rPr>
              <a:t>concorrência.</a:t>
            </a:r>
            <a:endParaRPr sz="1900" dirty="0">
              <a:latin typeface="Calibri"/>
              <a:cs typeface="Calibri"/>
            </a:endParaRPr>
          </a:p>
          <a:p>
            <a:pPr marL="78105">
              <a:lnSpc>
                <a:spcPct val="100000"/>
              </a:lnSpc>
              <a:spcBef>
                <a:spcPts val="345"/>
              </a:spcBef>
            </a:pP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11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Regionais </a:t>
            </a:r>
            <a:r>
              <a:rPr sz="1900" b="1" spc="25" dirty="0">
                <a:solidFill>
                  <a:srgbClr val="E75400"/>
                </a:solidFill>
                <a:latin typeface="Calibri"/>
                <a:cs typeface="Calibri"/>
              </a:rPr>
              <a:t>estão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envolvidos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no </a:t>
            </a:r>
            <a:r>
              <a:rPr sz="1900" b="1" spc="65" dirty="0">
                <a:solidFill>
                  <a:srgbClr val="E75400"/>
                </a:solidFill>
                <a:latin typeface="Calibri"/>
                <a:cs typeface="Calibri"/>
              </a:rPr>
              <a:t>Programa, </a:t>
            </a:r>
            <a:r>
              <a:rPr sz="1900" b="1" spc="25" dirty="0">
                <a:solidFill>
                  <a:srgbClr val="E75400"/>
                </a:solidFill>
                <a:latin typeface="Calibri"/>
                <a:cs typeface="Calibri"/>
              </a:rPr>
              <a:t>atendendo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a </a:t>
            </a:r>
            <a:r>
              <a:rPr sz="1900" b="1" spc="65" dirty="0">
                <a:solidFill>
                  <a:srgbClr val="E75400"/>
                </a:solidFill>
                <a:latin typeface="Calibri"/>
                <a:cs typeface="Calibri"/>
              </a:rPr>
              <a:t>cerca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de </a:t>
            </a: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66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mil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alunos </a:t>
            </a:r>
            <a:r>
              <a:rPr sz="1900" b="1" spc="40" dirty="0" err="1">
                <a:solidFill>
                  <a:srgbClr val="E75400"/>
                </a:solidFill>
                <a:latin typeface="Calibri"/>
                <a:cs typeface="Calibri"/>
              </a:rPr>
              <a:t>em</a:t>
            </a:r>
            <a:r>
              <a:rPr sz="1900" b="1" spc="9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2022</a:t>
            </a:r>
            <a:r>
              <a:rPr lang="pt-BR" sz="1900" b="1" spc="110" dirty="0">
                <a:solidFill>
                  <a:srgbClr val="E75400"/>
                </a:solidFill>
                <a:latin typeface="Calibri"/>
                <a:cs typeface="Calibri"/>
              </a:rPr>
              <a:t>.</a:t>
            </a:r>
            <a:endParaRPr sz="1900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spc="110" dirty="0">
                <a:latin typeface="Calibri"/>
                <a:cs typeface="Calibri"/>
              </a:rPr>
              <a:t>Programa </a:t>
            </a:r>
            <a:r>
              <a:rPr sz="3000" spc="75" dirty="0">
                <a:latin typeface="Calibri"/>
                <a:cs typeface="Calibri"/>
              </a:rPr>
              <a:t>de</a:t>
            </a:r>
            <a:r>
              <a:rPr sz="3000" spc="45" dirty="0">
                <a:latin typeface="Calibri"/>
                <a:cs typeface="Calibri"/>
              </a:rPr>
              <a:t> </a:t>
            </a:r>
            <a:r>
              <a:rPr sz="3000" spc="105" dirty="0">
                <a:latin typeface="Calibri"/>
                <a:cs typeface="Calibri"/>
              </a:rPr>
              <a:t>Empreendedorismo</a:t>
            </a:r>
            <a:endParaRPr sz="3000" dirty="0">
              <a:latin typeface="Calibri"/>
              <a:cs typeface="Calibri"/>
            </a:endParaRPr>
          </a:p>
          <a:p>
            <a:pPr marL="12700" marR="194310">
              <a:lnSpc>
                <a:spcPct val="115100"/>
              </a:lnSpc>
              <a:spcBef>
                <a:spcPts val="1240"/>
              </a:spcBef>
            </a:pPr>
            <a:r>
              <a:rPr sz="1900" spc="30" dirty="0">
                <a:latin typeface="Calibri"/>
                <a:cs typeface="Calibri"/>
              </a:rPr>
              <a:t>Projeto </a:t>
            </a:r>
            <a:r>
              <a:rPr sz="1900" spc="50" dirty="0">
                <a:latin typeface="Calibri"/>
                <a:cs typeface="Calibri"/>
              </a:rPr>
              <a:t>que, </a:t>
            </a:r>
            <a:r>
              <a:rPr sz="1900" spc="55" dirty="0">
                <a:latin typeface="Calibri"/>
                <a:cs typeface="Calibri"/>
              </a:rPr>
              <a:t>por </a:t>
            </a:r>
            <a:r>
              <a:rPr sz="1900" spc="30" dirty="0">
                <a:latin typeface="Calibri"/>
                <a:cs typeface="Calibri"/>
              </a:rPr>
              <a:t>meio de </a:t>
            </a:r>
            <a:r>
              <a:rPr sz="1900" spc="50" dirty="0">
                <a:latin typeface="Calibri"/>
                <a:cs typeface="Calibri"/>
              </a:rPr>
              <a:t>parceria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65" dirty="0">
                <a:latin typeface="Calibri"/>
                <a:cs typeface="Calibri"/>
              </a:rPr>
              <a:t>Sebrae, </a:t>
            </a:r>
            <a:r>
              <a:rPr sz="1900" spc="55" dirty="0">
                <a:latin typeface="Calibri"/>
                <a:cs typeface="Calibri"/>
              </a:rPr>
              <a:t>busca </a:t>
            </a:r>
            <a:r>
              <a:rPr sz="1900" spc="45" dirty="0">
                <a:latin typeface="Calibri"/>
                <a:cs typeface="Calibri"/>
              </a:rPr>
              <a:t>posicionar o </a:t>
            </a:r>
            <a:r>
              <a:rPr sz="1900" spc="70" dirty="0">
                <a:latin typeface="Calibri"/>
                <a:cs typeface="Calibri"/>
              </a:rPr>
              <a:t>Senac </a:t>
            </a:r>
            <a:r>
              <a:rPr sz="1900" spc="40" dirty="0">
                <a:latin typeface="Calibri"/>
                <a:cs typeface="Calibri"/>
              </a:rPr>
              <a:t>na </a:t>
            </a:r>
            <a:r>
              <a:rPr sz="1900" spc="45" dirty="0">
                <a:latin typeface="Calibri"/>
                <a:cs typeface="Calibri"/>
              </a:rPr>
              <a:t>ampla </a:t>
            </a:r>
            <a:r>
              <a:rPr sz="1900" spc="50" dirty="0">
                <a:latin typeface="Calibri"/>
                <a:cs typeface="Calibri"/>
              </a:rPr>
              <a:t>discussão </a:t>
            </a:r>
            <a:r>
              <a:rPr sz="1900" spc="45" dirty="0">
                <a:latin typeface="Calibri"/>
                <a:cs typeface="Calibri"/>
              </a:rPr>
              <a:t>sobre  </a:t>
            </a:r>
            <a:r>
              <a:rPr sz="1900" spc="40" dirty="0">
                <a:latin typeface="Calibri"/>
                <a:cs typeface="Calibri"/>
              </a:rPr>
              <a:t>empreendedorismo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5" dirty="0">
                <a:latin typeface="Calibri"/>
                <a:cs typeface="Calibri"/>
              </a:rPr>
              <a:t>inserção </a:t>
            </a:r>
            <a:r>
              <a:rPr sz="1900" spc="40" dirty="0">
                <a:latin typeface="Calibri"/>
                <a:cs typeface="Calibri"/>
              </a:rPr>
              <a:t>produtiva. </a:t>
            </a:r>
            <a:r>
              <a:rPr sz="1900" spc="60" dirty="0">
                <a:latin typeface="Calibri"/>
                <a:cs typeface="Calibri"/>
              </a:rPr>
              <a:t>Contempla </a:t>
            </a:r>
            <a:r>
              <a:rPr sz="1900" spc="50" dirty="0">
                <a:latin typeface="Calibri"/>
                <a:cs typeface="Calibri"/>
              </a:rPr>
              <a:t>ações </a:t>
            </a:r>
            <a:r>
              <a:rPr sz="1900" spc="30" dirty="0">
                <a:latin typeface="Calibri"/>
                <a:cs typeface="Calibri"/>
              </a:rPr>
              <a:t>de fortalecimento </a:t>
            </a:r>
            <a:r>
              <a:rPr sz="1900" spc="45" dirty="0">
                <a:latin typeface="Calibri"/>
                <a:cs typeface="Calibri"/>
              </a:rPr>
              <a:t>da </a:t>
            </a:r>
            <a:r>
              <a:rPr sz="1900" spc="60" dirty="0">
                <a:latin typeface="Calibri"/>
                <a:cs typeface="Calibri"/>
              </a:rPr>
              <a:t>marca </a:t>
            </a:r>
            <a:r>
              <a:rPr sz="1900" spc="30" dirty="0">
                <a:latin typeface="Calibri"/>
                <a:cs typeface="Calibri"/>
              </a:rPr>
              <a:t>formativa  </a:t>
            </a:r>
            <a:r>
              <a:rPr sz="1900" spc="45" dirty="0">
                <a:latin typeface="Calibri"/>
                <a:cs typeface="Calibri"/>
              </a:rPr>
              <a:t>Criatividade </a:t>
            </a:r>
            <a:r>
              <a:rPr sz="1900" spc="20" dirty="0">
                <a:latin typeface="Calibri"/>
                <a:cs typeface="Calibri"/>
              </a:rPr>
              <a:t>e Atitude </a:t>
            </a:r>
            <a:r>
              <a:rPr sz="1900" spc="55" dirty="0">
                <a:latin typeface="Calibri"/>
                <a:cs typeface="Calibri"/>
              </a:rPr>
              <a:t>Empreendedora </a:t>
            </a:r>
            <a:r>
              <a:rPr sz="1900" spc="45" dirty="0">
                <a:latin typeface="Calibri"/>
                <a:cs typeface="Calibri"/>
              </a:rPr>
              <a:t>nos </a:t>
            </a:r>
            <a:r>
              <a:rPr sz="1900" spc="55" dirty="0">
                <a:latin typeface="Calibri"/>
                <a:cs typeface="Calibri"/>
              </a:rPr>
              <a:t>currículos </a:t>
            </a:r>
            <a:r>
              <a:rPr sz="1900" spc="50" dirty="0">
                <a:latin typeface="Calibri"/>
                <a:cs typeface="Calibri"/>
              </a:rPr>
              <a:t>dos </a:t>
            </a:r>
            <a:r>
              <a:rPr sz="1900" spc="40" dirty="0">
                <a:latin typeface="Calibri"/>
                <a:cs typeface="Calibri"/>
              </a:rPr>
              <a:t>alunos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70" dirty="0">
                <a:latin typeface="Calibri"/>
                <a:cs typeface="Calibri"/>
              </a:rPr>
              <a:t>Senac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55" dirty="0">
                <a:latin typeface="Calibri"/>
                <a:cs typeface="Calibri"/>
              </a:rPr>
              <a:t>criação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uma  </a:t>
            </a:r>
            <a:r>
              <a:rPr sz="1900" spc="40" dirty="0">
                <a:latin typeface="Calibri"/>
                <a:cs typeface="Calibri"/>
              </a:rPr>
              <a:t>plataforma </a:t>
            </a:r>
            <a:r>
              <a:rPr sz="1900" spc="20" dirty="0">
                <a:latin typeface="Calibri"/>
                <a:cs typeface="Calibri"/>
              </a:rPr>
              <a:t>digital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35" dirty="0">
                <a:latin typeface="Calibri"/>
                <a:cs typeface="Calibri"/>
              </a:rPr>
              <a:t>conteúdos</a:t>
            </a:r>
            <a:r>
              <a:rPr sz="1900" spc="254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gratuitos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"/>
            <a:ext cx="7810499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01078" y="495300"/>
            <a:ext cx="120396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0990" algn="l"/>
              </a:tabLst>
            </a:pPr>
            <a:r>
              <a:rPr spc="490" dirty="0">
                <a:solidFill>
                  <a:srgbClr val="000000"/>
                </a:solidFill>
                <a:latin typeface="Trebuchet MS" panose="020B0603020202020204" pitchFamily="34" charset="0"/>
              </a:rPr>
              <a:t>PROJETOS </a:t>
            </a:r>
            <a:r>
              <a:rPr spc="475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spc="-335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spc="405" dirty="0">
                <a:solidFill>
                  <a:srgbClr val="000000"/>
                </a:solidFill>
                <a:latin typeface="Trebuchet MS" panose="020B0603020202020204" pitchFamily="34" charset="0"/>
              </a:rPr>
              <a:t>DEST</a:t>
            </a:r>
            <a:r>
              <a:rPr u="none" spc="405" dirty="0">
                <a:solidFill>
                  <a:srgbClr val="000000"/>
                </a:solidFill>
                <a:latin typeface="Trebuchet MS" panose="020B0603020202020204" pitchFamily="34" charset="0"/>
              </a:rPr>
              <a:t>AQUE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978666" y="1814070"/>
            <a:ext cx="10074275" cy="7458644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lang="pt-BR" sz="2500" u="heavy" spc="-6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pt-BR" sz="2500" b="1" u="heavy" spc="1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LINHA</a:t>
            </a:r>
            <a:r>
              <a:rPr lang="pt-BR" sz="2500" b="1" u="heavy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pt-BR" sz="2500" b="1" u="heavy" spc="1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2: Gestão Nacional  do PSG</a:t>
            </a:r>
            <a:endParaRPr lang="pt-BR" sz="2500" dirty="0">
              <a:latin typeface="Calibri"/>
              <a:cs typeface="Calibri"/>
            </a:endParaRPr>
          </a:p>
          <a:p>
            <a:pPr marL="29845" marR="1109345">
              <a:lnSpc>
                <a:spcPct val="100000"/>
              </a:lnSpc>
              <a:spcBef>
                <a:spcPts val="1075"/>
              </a:spcBef>
            </a:pPr>
            <a:r>
              <a:rPr sz="3000" b="1" spc="250" dirty="0">
                <a:latin typeface="Calibri"/>
                <a:cs typeface="Calibri"/>
              </a:rPr>
              <a:t>GESTÃO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229" dirty="0">
                <a:latin typeface="Calibri"/>
                <a:cs typeface="Calibri"/>
              </a:rPr>
              <a:t>EDUCACIONAL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185" dirty="0">
                <a:latin typeface="Calibri"/>
                <a:cs typeface="Calibri"/>
              </a:rPr>
              <a:t>DO</a:t>
            </a:r>
            <a:r>
              <a:rPr sz="3000" b="1" spc="65" dirty="0">
                <a:latin typeface="Calibri"/>
                <a:cs typeface="Calibri"/>
              </a:rPr>
              <a:t> </a:t>
            </a:r>
            <a:r>
              <a:rPr sz="3000" b="1" spc="145" dirty="0">
                <a:latin typeface="Calibri"/>
                <a:cs typeface="Calibri"/>
              </a:rPr>
              <a:t>PROGRAMA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270" dirty="0">
                <a:latin typeface="Calibri"/>
                <a:cs typeface="Calibri"/>
              </a:rPr>
              <a:t>SENAC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260" dirty="0">
                <a:latin typeface="Calibri"/>
                <a:cs typeface="Calibri"/>
              </a:rPr>
              <a:t>DE  </a:t>
            </a:r>
            <a:r>
              <a:rPr sz="3000" b="1" spc="180" dirty="0">
                <a:latin typeface="Calibri"/>
                <a:cs typeface="Calibri"/>
              </a:rPr>
              <a:t>GRATUIDADE </a:t>
            </a:r>
            <a:r>
              <a:rPr sz="3000" b="1" spc="335" dirty="0">
                <a:latin typeface="Calibri"/>
                <a:cs typeface="Calibri"/>
              </a:rPr>
              <a:t>-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spc="114" dirty="0">
                <a:latin typeface="Calibri"/>
                <a:cs typeface="Calibri"/>
              </a:rPr>
              <a:t>PSG</a:t>
            </a:r>
            <a:endParaRPr sz="3000" dirty="0">
              <a:latin typeface="Calibri"/>
              <a:cs typeface="Calibri"/>
            </a:endParaRPr>
          </a:p>
          <a:p>
            <a:pPr marL="89535" marR="5080">
              <a:lnSpc>
                <a:spcPct val="115100"/>
              </a:lnSpc>
              <a:spcBef>
                <a:spcPts val="860"/>
              </a:spcBef>
              <a:tabLst>
                <a:tab pos="1352550" algn="l"/>
                <a:tab pos="2826385" algn="l"/>
                <a:tab pos="3272154" algn="l"/>
                <a:tab pos="9076690" algn="l"/>
              </a:tabLst>
            </a:pPr>
            <a:r>
              <a:rPr sz="1900" spc="75" dirty="0">
                <a:latin typeface="Calibri"/>
                <a:cs typeface="Calibri"/>
              </a:rPr>
              <a:t>Trata-se</a:t>
            </a:r>
            <a:r>
              <a:rPr sz="1900" spc="95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de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uma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iniciativa</a:t>
            </a:r>
            <a:r>
              <a:rPr sz="1900" spc="95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estruturante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do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70" dirty="0">
                <a:latin typeface="Calibri"/>
                <a:cs typeface="Calibri"/>
              </a:rPr>
              <a:t>Senac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que</a:t>
            </a:r>
            <a:r>
              <a:rPr sz="1900" spc="95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abrange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a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atuação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50" dirty="0">
                <a:latin typeface="Calibri"/>
                <a:cs typeface="Calibri"/>
              </a:rPr>
              <a:t>dos</a:t>
            </a:r>
            <a:r>
              <a:rPr sz="1900" spc="95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27</a:t>
            </a:r>
            <a:r>
              <a:rPr sz="1900" spc="100" dirty="0">
                <a:latin typeface="Calibri"/>
                <a:cs typeface="Calibri"/>
              </a:rPr>
              <a:t> </a:t>
            </a:r>
            <a:r>
              <a:rPr sz="1900" spc="110" dirty="0">
                <a:latin typeface="Calibri"/>
                <a:cs typeface="Calibri"/>
              </a:rPr>
              <a:t>DRs.	</a:t>
            </a:r>
            <a:r>
              <a:rPr sz="1900" spc="70" dirty="0">
                <a:latin typeface="Calibri"/>
                <a:cs typeface="Calibri"/>
              </a:rPr>
              <a:t>Por </a:t>
            </a:r>
            <a:r>
              <a:rPr sz="1900" spc="30" dirty="0">
                <a:latin typeface="Calibri"/>
                <a:cs typeface="Calibri"/>
              </a:rPr>
              <a:t>meio  </a:t>
            </a:r>
            <a:r>
              <a:rPr sz="1900" spc="40" dirty="0">
                <a:latin typeface="Calibri"/>
                <a:cs typeface="Calibri"/>
              </a:rPr>
              <a:t>desse </a:t>
            </a:r>
            <a:r>
              <a:rPr sz="1900" spc="55" dirty="0">
                <a:latin typeface="Calibri"/>
                <a:cs typeface="Calibri"/>
              </a:rPr>
              <a:t>programa </a:t>
            </a:r>
            <a:r>
              <a:rPr sz="1900" spc="45" dirty="0">
                <a:latin typeface="Calibri"/>
                <a:cs typeface="Calibri"/>
              </a:rPr>
              <a:t>pretende-se </a:t>
            </a:r>
            <a:r>
              <a:rPr sz="1900" spc="40" dirty="0">
                <a:latin typeface="Calibri"/>
                <a:cs typeface="Calibri"/>
              </a:rPr>
              <a:t>apoiar </a:t>
            </a:r>
            <a:r>
              <a:rPr sz="1900" spc="45" dirty="0">
                <a:latin typeface="Calibri"/>
                <a:cs typeface="Calibri"/>
              </a:rPr>
              <a:t>o </a:t>
            </a:r>
            <a:r>
              <a:rPr sz="1900" spc="30" dirty="0">
                <a:latin typeface="Calibri"/>
                <a:cs typeface="Calibri"/>
              </a:rPr>
              <a:t>orientar </a:t>
            </a:r>
            <a:r>
              <a:rPr sz="1900" spc="50" dirty="0">
                <a:latin typeface="Calibri"/>
                <a:cs typeface="Calibri"/>
              </a:rPr>
              <a:t>os </a:t>
            </a:r>
            <a:r>
              <a:rPr sz="1900" spc="40" dirty="0">
                <a:latin typeface="Calibri"/>
                <a:cs typeface="Calibri"/>
              </a:rPr>
              <a:t>Regionais no </a:t>
            </a:r>
            <a:r>
              <a:rPr sz="1900" spc="50" dirty="0">
                <a:latin typeface="Calibri"/>
                <a:cs typeface="Calibri"/>
              </a:rPr>
              <a:t>alcance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50" dirty="0">
                <a:latin typeface="Calibri"/>
                <a:cs typeface="Calibri"/>
              </a:rPr>
              <a:t>um </a:t>
            </a:r>
            <a:r>
              <a:rPr sz="1900" spc="45" dirty="0">
                <a:latin typeface="Calibri"/>
                <a:cs typeface="Calibri"/>
              </a:rPr>
              <a:t>maior </a:t>
            </a:r>
            <a:r>
              <a:rPr sz="1900" spc="30" dirty="0">
                <a:latin typeface="Calibri"/>
                <a:cs typeface="Calibri"/>
              </a:rPr>
              <a:t>equilíbrio  </a:t>
            </a:r>
            <a:r>
              <a:rPr sz="1900" spc="35" dirty="0">
                <a:latin typeface="Calibri"/>
                <a:cs typeface="Calibri"/>
              </a:rPr>
              <a:t>contábil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financeiro</a:t>
            </a:r>
            <a:r>
              <a:rPr sz="1900" spc="229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do</a:t>
            </a:r>
            <a:r>
              <a:rPr sz="1900" spc="90" dirty="0">
                <a:latin typeface="Calibri"/>
                <a:cs typeface="Calibri"/>
              </a:rPr>
              <a:t> </a:t>
            </a:r>
            <a:r>
              <a:rPr sz="1900" spc="140" dirty="0">
                <a:latin typeface="Calibri"/>
                <a:cs typeface="Calibri"/>
              </a:rPr>
              <a:t>PSG,	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35" dirty="0">
                <a:latin typeface="Calibri"/>
                <a:cs typeface="Calibri"/>
              </a:rPr>
              <a:t>partir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45" dirty="0">
                <a:latin typeface="Calibri"/>
                <a:cs typeface="Calibri"/>
              </a:rPr>
              <a:t>uma </a:t>
            </a:r>
            <a:r>
              <a:rPr sz="1900" spc="30" dirty="0">
                <a:latin typeface="Calibri"/>
                <a:cs typeface="Calibri"/>
              </a:rPr>
              <a:t>oferta </a:t>
            </a:r>
            <a:r>
              <a:rPr sz="1900" spc="35" dirty="0">
                <a:latin typeface="Calibri"/>
                <a:cs typeface="Calibri"/>
              </a:rPr>
              <a:t>diversificada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20" dirty="0">
                <a:latin typeface="Calibri"/>
                <a:cs typeface="Calibri"/>
              </a:rPr>
              <a:t>títulos e </a:t>
            </a:r>
            <a:r>
              <a:rPr sz="1900" spc="25" dirty="0">
                <a:latin typeface="Calibri"/>
                <a:cs typeface="Calibri"/>
              </a:rPr>
              <a:t>estratégias </a:t>
            </a:r>
            <a:r>
              <a:rPr sz="1900" spc="30" dirty="0">
                <a:latin typeface="Calibri"/>
                <a:cs typeface="Calibri"/>
              </a:rPr>
              <a:t>de  </a:t>
            </a:r>
            <a:r>
              <a:rPr sz="1900" spc="50" dirty="0">
                <a:latin typeface="Calibri"/>
                <a:cs typeface="Calibri"/>
              </a:rPr>
              <a:t>marketing.	</a:t>
            </a:r>
            <a:r>
              <a:rPr sz="1900" b="1" spc="100" dirty="0">
                <a:solidFill>
                  <a:srgbClr val="E75400"/>
                </a:solidFill>
                <a:latin typeface="Calibri"/>
                <a:cs typeface="Calibri"/>
              </a:rPr>
              <a:t>Só</a:t>
            </a:r>
            <a:r>
              <a:rPr sz="1900" b="1" spc="90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em</a:t>
            </a:r>
            <a:r>
              <a:rPr sz="1900" b="1" spc="9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b="1" spc="105" dirty="0">
                <a:solidFill>
                  <a:srgbClr val="E75400"/>
                </a:solidFill>
                <a:latin typeface="Calibri"/>
                <a:cs typeface="Calibri"/>
              </a:rPr>
              <a:t>2022,	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o </a:t>
            </a:r>
            <a:r>
              <a:rPr sz="1900" b="1" spc="60" dirty="0">
                <a:solidFill>
                  <a:srgbClr val="E75400"/>
                </a:solidFill>
                <a:latin typeface="Calibri"/>
                <a:cs typeface="Calibri"/>
              </a:rPr>
              <a:t>Programa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de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Gratuidade </a:t>
            </a:r>
            <a:r>
              <a:rPr sz="1900" b="1" spc="20" dirty="0">
                <a:solidFill>
                  <a:srgbClr val="E75400"/>
                </a:solidFill>
                <a:latin typeface="Calibri"/>
                <a:cs typeface="Calibri"/>
              </a:rPr>
              <a:t>atendeu </a:t>
            </a:r>
            <a:r>
              <a:rPr sz="1900" b="1" spc="40" dirty="0">
                <a:solidFill>
                  <a:srgbClr val="E75400"/>
                </a:solidFill>
                <a:latin typeface="Calibri"/>
                <a:cs typeface="Calibri"/>
              </a:rPr>
              <a:t>mais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de </a:t>
            </a:r>
            <a:r>
              <a:rPr sz="1900" b="1" spc="110" dirty="0">
                <a:solidFill>
                  <a:srgbClr val="E75400"/>
                </a:solidFill>
                <a:latin typeface="Calibri"/>
                <a:cs typeface="Calibri"/>
              </a:rPr>
              <a:t>653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mil </a:t>
            </a:r>
            <a:r>
              <a:rPr sz="1900" b="1" spc="45" dirty="0">
                <a:solidFill>
                  <a:srgbClr val="E75400"/>
                </a:solidFill>
                <a:latin typeface="Calibri"/>
                <a:cs typeface="Calibri"/>
              </a:rPr>
              <a:t>pessoas </a:t>
            </a:r>
            <a:r>
              <a:rPr sz="1900" b="1" spc="30" dirty="0">
                <a:solidFill>
                  <a:srgbClr val="E75400"/>
                </a:solidFill>
                <a:latin typeface="Calibri"/>
                <a:cs typeface="Calibri"/>
              </a:rPr>
              <a:t>de </a:t>
            </a:r>
            <a:r>
              <a:rPr sz="1900" b="1" spc="25" dirty="0">
                <a:solidFill>
                  <a:srgbClr val="E75400"/>
                </a:solidFill>
                <a:latin typeface="Calibri"/>
                <a:cs typeface="Calibri"/>
              </a:rPr>
              <a:t>baixa  </a:t>
            </a:r>
            <a:r>
              <a:rPr sz="1900" b="1" spc="60" dirty="0">
                <a:solidFill>
                  <a:srgbClr val="E75400"/>
                </a:solidFill>
                <a:latin typeface="Calibri"/>
                <a:cs typeface="Calibri"/>
              </a:rPr>
              <a:t>renda.</a:t>
            </a:r>
            <a:endParaRPr sz="1900" b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 dirty="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lang="pt-BR" sz="2500" u="heavy" spc="-6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pt-BR" sz="2500" b="1" u="heavy" spc="1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LINHA</a:t>
            </a:r>
            <a:r>
              <a:rPr lang="pt-BR" sz="2500" b="1" u="heavy" spc="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pt-BR" sz="2500" b="1" u="heavy" spc="1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4: Sistemas Educacionais</a:t>
            </a:r>
          </a:p>
          <a:p>
            <a:pPr marL="89535" marR="273050">
              <a:lnSpc>
                <a:spcPct val="100000"/>
              </a:lnSpc>
              <a:spcBef>
                <a:spcPts val="1525"/>
              </a:spcBef>
            </a:pPr>
            <a:r>
              <a:rPr sz="3000" b="1" spc="190" dirty="0">
                <a:latin typeface="Calibri"/>
                <a:cs typeface="Calibri"/>
              </a:rPr>
              <a:t>SISTEMAS </a:t>
            </a:r>
            <a:r>
              <a:rPr sz="3000" b="1" spc="210" dirty="0">
                <a:latin typeface="Calibri"/>
                <a:cs typeface="Calibri"/>
              </a:rPr>
              <a:t>EDUCACIONAIS: </a:t>
            </a:r>
            <a:r>
              <a:rPr sz="3000" b="1" spc="250" dirty="0">
                <a:latin typeface="Calibri"/>
                <a:cs typeface="Calibri"/>
              </a:rPr>
              <a:t>GESTÃO </a:t>
            </a:r>
            <a:r>
              <a:rPr sz="3000" b="1" spc="229" dirty="0">
                <a:latin typeface="Calibri"/>
                <a:cs typeface="Calibri"/>
              </a:rPr>
              <a:t>EDUCACIONAL</a:t>
            </a:r>
            <a:r>
              <a:rPr sz="3000" b="1" spc="-390" dirty="0">
                <a:latin typeface="Calibri"/>
                <a:cs typeface="Calibri"/>
              </a:rPr>
              <a:t> </a:t>
            </a:r>
            <a:r>
              <a:rPr sz="3000" b="1" spc="185" dirty="0">
                <a:latin typeface="Calibri"/>
                <a:cs typeface="Calibri"/>
              </a:rPr>
              <a:t>DO  </a:t>
            </a:r>
            <a:r>
              <a:rPr sz="3000" b="1" spc="215" dirty="0">
                <a:latin typeface="Calibri"/>
                <a:cs typeface="Calibri"/>
              </a:rPr>
              <a:t>SIG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355" dirty="0">
                <a:latin typeface="Calibri"/>
                <a:cs typeface="Calibri"/>
              </a:rPr>
              <a:t>E</a:t>
            </a:r>
            <a:r>
              <a:rPr sz="3000" b="1" spc="55" dirty="0">
                <a:latin typeface="Calibri"/>
                <a:cs typeface="Calibri"/>
              </a:rPr>
              <a:t> </a:t>
            </a:r>
            <a:r>
              <a:rPr sz="3000" b="1" spc="185" dirty="0">
                <a:latin typeface="Calibri"/>
                <a:cs typeface="Calibri"/>
              </a:rPr>
              <a:t>DO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220" dirty="0">
                <a:latin typeface="Calibri"/>
                <a:cs typeface="Calibri"/>
              </a:rPr>
              <a:t>CADASTRO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200" dirty="0">
                <a:latin typeface="Calibri"/>
                <a:cs typeface="Calibri"/>
              </a:rPr>
              <a:t>NACIONAL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260" dirty="0">
                <a:latin typeface="Calibri"/>
                <a:cs typeface="Calibri"/>
              </a:rPr>
              <a:t>DE</a:t>
            </a:r>
            <a:r>
              <a:rPr sz="3000" b="1" spc="60" dirty="0">
                <a:latin typeface="Calibri"/>
                <a:cs typeface="Calibri"/>
              </a:rPr>
              <a:t> </a:t>
            </a:r>
            <a:r>
              <a:rPr sz="3000" b="1" spc="165" dirty="0">
                <a:latin typeface="Calibri"/>
                <a:cs typeface="Calibri"/>
              </a:rPr>
              <a:t>CURSOS</a:t>
            </a:r>
            <a:endParaRPr sz="3000" dirty="0">
              <a:latin typeface="Calibri"/>
              <a:cs typeface="Calibri"/>
            </a:endParaRPr>
          </a:p>
          <a:p>
            <a:pPr marL="89535" marR="47625" indent="65405">
              <a:lnSpc>
                <a:spcPct val="115100"/>
              </a:lnSpc>
              <a:spcBef>
                <a:spcPts val="1225"/>
              </a:spcBef>
            </a:pPr>
            <a:r>
              <a:rPr sz="1900" spc="160" dirty="0">
                <a:latin typeface="Calibri"/>
                <a:cs typeface="Calibri"/>
              </a:rPr>
              <a:t>O </a:t>
            </a:r>
            <a:r>
              <a:rPr sz="1900" spc="70" dirty="0">
                <a:latin typeface="Calibri"/>
                <a:cs typeface="Calibri"/>
              </a:rPr>
              <a:t>Cadastro </a:t>
            </a:r>
            <a:r>
              <a:rPr sz="1900" spc="45" dirty="0">
                <a:latin typeface="Calibri"/>
                <a:cs typeface="Calibri"/>
              </a:rPr>
              <a:t>Nacional </a:t>
            </a:r>
            <a:r>
              <a:rPr sz="1900" spc="20" dirty="0">
                <a:latin typeface="Calibri"/>
                <a:cs typeface="Calibri"/>
              </a:rPr>
              <a:t>é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35" dirty="0">
                <a:latin typeface="Calibri"/>
                <a:cs typeface="Calibri"/>
              </a:rPr>
              <a:t>ferramenta que </a:t>
            </a:r>
            <a:r>
              <a:rPr sz="1900" spc="45" dirty="0">
                <a:latin typeface="Calibri"/>
                <a:cs typeface="Calibri"/>
              </a:rPr>
              <a:t>assegura o </a:t>
            </a:r>
            <a:r>
              <a:rPr sz="1900" spc="35" dirty="0">
                <a:latin typeface="Calibri"/>
                <a:cs typeface="Calibri"/>
              </a:rPr>
              <a:t>registro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35" dirty="0">
                <a:latin typeface="Calibri"/>
                <a:cs typeface="Calibri"/>
              </a:rPr>
              <a:t>portfólio </a:t>
            </a:r>
            <a:r>
              <a:rPr sz="1900" spc="45" dirty="0">
                <a:latin typeface="Calibri"/>
                <a:cs typeface="Calibri"/>
              </a:rPr>
              <a:t>nacional,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35" dirty="0">
                <a:latin typeface="Calibri"/>
                <a:cs typeface="Calibri"/>
              </a:rPr>
              <a:t>unicidade  </a:t>
            </a:r>
            <a:r>
              <a:rPr sz="1900" spc="45" dirty="0">
                <a:latin typeface="Calibri"/>
                <a:cs typeface="Calibri"/>
              </a:rPr>
              <a:t>da </a:t>
            </a:r>
            <a:r>
              <a:rPr sz="1900" spc="50" dirty="0">
                <a:latin typeface="Calibri"/>
                <a:cs typeface="Calibri"/>
              </a:rPr>
              <a:t>produção educacional, </a:t>
            </a:r>
            <a:r>
              <a:rPr sz="1900" spc="40" dirty="0">
                <a:latin typeface="Calibri"/>
                <a:cs typeface="Calibri"/>
              </a:rPr>
              <a:t>a </a:t>
            </a:r>
            <a:r>
              <a:rPr sz="1900" spc="45" dirty="0">
                <a:latin typeface="Calibri"/>
                <a:cs typeface="Calibri"/>
              </a:rPr>
              <a:t>parametrização do </a:t>
            </a:r>
            <a:r>
              <a:rPr sz="1900" spc="40" dirty="0">
                <a:latin typeface="Calibri"/>
                <a:cs typeface="Calibri"/>
              </a:rPr>
              <a:t>modelo </a:t>
            </a:r>
            <a:r>
              <a:rPr sz="1900" spc="45" dirty="0">
                <a:latin typeface="Calibri"/>
                <a:cs typeface="Calibri"/>
              </a:rPr>
              <a:t>pedagógico do </a:t>
            </a:r>
            <a:r>
              <a:rPr sz="1900" spc="75" dirty="0">
                <a:latin typeface="Calibri"/>
                <a:cs typeface="Calibri"/>
              </a:rPr>
              <a:t>Senac, </a:t>
            </a:r>
            <a:r>
              <a:rPr sz="1900" spc="40" dirty="0">
                <a:latin typeface="Calibri"/>
                <a:cs typeface="Calibri"/>
              </a:rPr>
              <a:t>realizando a  </a:t>
            </a:r>
            <a:r>
              <a:rPr sz="1900" spc="35" dirty="0">
                <a:latin typeface="Calibri"/>
                <a:cs typeface="Calibri"/>
              </a:rPr>
              <a:t>interface </a:t>
            </a:r>
            <a:r>
              <a:rPr sz="1900" spc="70" dirty="0">
                <a:latin typeface="Calibri"/>
                <a:cs typeface="Calibri"/>
              </a:rPr>
              <a:t>com </a:t>
            </a:r>
            <a:r>
              <a:rPr sz="1900" spc="30" dirty="0">
                <a:latin typeface="Calibri"/>
                <a:cs typeface="Calibri"/>
              </a:rPr>
              <a:t>todos </a:t>
            </a:r>
            <a:r>
              <a:rPr sz="1900" spc="50" dirty="0">
                <a:latin typeface="Calibri"/>
                <a:cs typeface="Calibri"/>
              </a:rPr>
              <a:t>os </a:t>
            </a:r>
            <a:r>
              <a:rPr sz="1900" spc="30" dirty="0">
                <a:latin typeface="Calibri"/>
                <a:cs typeface="Calibri"/>
              </a:rPr>
              <a:t>sistemas </a:t>
            </a:r>
            <a:r>
              <a:rPr sz="1900" spc="50" dirty="0">
                <a:latin typeface="Calibri"/>
                <a:cs typeface="Calibri"/>
              </a:rPr>
              <a:t>acadêmicos </a:t>
            </a:r>
            <a:r>
              <a:rPr sz="1900" spc="45" dirty="0">
                <a:latin typeface="Calibri"/>
                <a:cs typeface="Calibri"/>
              </a:rPr>
              <a:t>do </a:t>
            </a:r>
            <a:r>
              <a:rPr sz="1900" spc="80" dirty="0">
                <a:latin typeface="Calibri"/>
                <a:cs typeface="Calibri"/>
              </a:rPr>
              <a:t>Senac. </a:t>
            </a:r>
            <a:r>
              <a:rPr sz="1900" spc="160" dirty="0">
                <a:latin typeface="Calibri"/>
                <a:cs typeface="Calibri"/>
              </a:rPr>
              <a:t>O </a:t>
            </a:r>
            <a:r>
              <a:rPr sz="1900" spc="70" dirty="0">
                <a:latin typeface="Calibri"/>
                <a:cs typeface="Calibri"/>
              </a:rPr>
              <a:t>Cadastro </a:t>
            </a:r>
            <a:r>
              <a:rPr sz="1900" spc="45" dirty="0">
                <a:latin typeface="Calibri"/>
                <a:cs typeface="Calibri"/>
              </a:rPr>
              <a:t>Nacional </a:t>
            </a:r>
            <a:r>
              <a:rPr sz="1900" spc="30" dirty="0">
                <a:latin typeface="Calibri"/>
                <a:cs typeface="Calibri"/>
              </a:rPr>
              <a:t>de </a:t>
            </a:r>
            <a:r>
              <a:rPr sz="1900" spc="60" dirty="0">
                <a:latin typeface="Calibri"/>
                <a:cs typeface="Calibri"/>
              </a:rPr>
              <a:t>cursos </a:t>
            </a:r>
            <a:r>
              <a:rPr sz="1900" spc="20" dirty="0">
                <a:latin typeface="Calibri"/>
                <a:cs typeface="Calibri"/>
              </a:rPr>
              <a:t>é </a:t>
            </a:r>
            <a:r>
              <a:rPr sz="1900" spc="50" dirty="0">
                <a:latin typeface="Calibri"/>
                <a:cs typeface="Calibri"/>
              </a:rPr>
              <a:t>um  </a:t>
            </a:r>
            <a:r>
              <a:rPr sz="1900" spc="30" dirty="0">
                <a:latin typeface="Calibri"/>
                <a:cs typeface="Calibri"/>
              </a:rPr>
              <a:t>sistema </a:t>
            </a:r>
            <a:r>
              <a:rPr sz="1900" spc="40" dirty="0">
                <a:latin typeface="Calibri"/>
                <a:cs typeface="Calibri"/>
              </a:rPr>
              <a:t>utilizado </a:t>
            </a:r>
            <a:r>
              <a:rPr sz="1900" b="1" spc="35" dirty="0">
                <a:solidFill>
                  <a:srgbClr val="E75400"/>
                </a:solidFill>
                <a:latin typeface="Calibri"/>
                <a:cs typeface="Calibri"/>
              </a:rPr>
              <a:t>diariamente</a:t>
            </a:r>
            <a:r>
              <a:rPr sz="1900" spc="35" dirty="0">
                <a:solidFill>
                  <a:srgbClr val="E75400"/>
                </a:solidFill>
                <a:latin typeface="Calibri"/>
                <a:cs typeface="Calibri"/>
              </a:rPr>
              <a:t> </a:t>
            </a:r>
            <a:r>
              <a:rPr sz="1900" spc="60" dirty="0">
                <a:latin typeface="Calibri"/>
                <a:cs typeface="Calibri"/>
              </a:rPr>
              <a:t>por </a:t>
            </a:r>
            <a:r>
              <a:rPr sz="1900" spc="40" dirty="0">
                <a:latin typeface="Calibri"/>
                <a:cs typeface="Calibri"/>
              </a:rPr>
              <a:t>todos </a:t>
            </a:r>
            <a:r>
              <a:rPr sz="1900" spc="55" dirty="0">
                <a:latin typeface="Calibri"/>
                <a:cs typeface="Calibri"/>
              </a:rPr>
              <a:t>os </a:t>
            </a:r>
            <a:r>
              <a:rPr sz="1900" spc="50" dirty="0">
                <a:latin typeface="Calibri"/>
                <a:cs typeface="Calibri"/>
              </a:rPr>
              <a:t>Departamentos </a:t>
            </a:r>
            <a:r>
              <a:rPr sz="1900" spc="45" dirty="0">
                <a:latin typeface="Calibri"/>
                <a:cs typeface="Calibri"/>
              </a:rPr>
              <a:t>Regionais </a:t>
            </a:r>
            <a:r>
              <a:rPr sz="1900" spc="50" dirty="0">
                <a:latin typeface="Calibri"/>
                <a:cs typeface="Calibri"/>
              </a:rPr>
              <a:t>para </a:t>
            </a:r>
            <a:r>
              <a:rPr sz="1900" spc="35" dirty="0">
                <a:latin typeface="Calibri"/>
                <a:cs typeface="Calibri"/>
              </a:rPr>
              <a:t>que </a:t>
            </a:r>
            <a:r>
              <a:rPr sz="1900" spc="50" dirty="0">
                <a:latin typeface="Calibri"/>
                <a:cs typeface="Calibri"/>
              </a:rPr>
              <a:t>possam </a:t>
            </a:r>
            <a:r>
              <a:rPr sz="1900" spc="45" dirty="0">
                <a:latin typeface="Calibri"/>
                <a:cs typeface="Calibri"/>
              </a:rPr>
              <a:t>realizar  consultas, </a:t>
            </a:r>
            <a:r>
              <a:rPr sz="1900" spc="35" dirty="0">
                <a:latin typeface="Calibri"/>
                <a:cs typeface="Calibri"/>
              </a:rPr>
              <a:t>planejar ofertas </a:t>
            </a:r>
            <a:r>
              <a:rPr sz="1900" spc="20" dirty="0">
                <a:latin typeface="Calibri"/>
                <a:cs typeface="Calibri"/>
              </a:rPr>
              <a:t>e </a:t>
            </a:r>
            <a:r>
              <a:rPr sz="1900" spc="40" dirty="0">
                <a:latin typeface="Calibri"/>
                <a:cs typeface="Calibri"/>
              </a:rPr>
              <a:t>inserir novos </a:t>
            </a:r>
            <a:r>
              <a:rPr sz="1900" spc="60" dirty="0">
                <a:latin typeface="Calibri"/>
                <a:cs typeface="Calibri"/>
              </a:rPr>
              <a:t>cursos </a:t>
            </a:r>
            <a:r>
              <a:rPr sz="1900" spc="40" dirty="0">
                <a:latin typeface="Calibri"/>
                <a:cs typeface="Calibri"/>
              </a:rPr>
              <a:t>no </a:t>
            </a:r>
            <a:r>
              <a:rPr sz="1900" spc="35" dirty="0">
                <a:latin typeface="Calibri"/>
                <a:cs typeface="Calibri"/>
              </a:rPr>
              <a:t>portfólio</a:t>
            </a:r>
            <a:r>
              <a:rPr sz="1900" spc="455" dirty="0">
                <a:latin typeface="Calibri"/>
                <a:cs typeface="Calibri"/>
              </a:rPr>
              <a:t> </a:t>
            </a:r>
            <a:r>
              <a:rPr sz="1900" spc="50" dirty="0">
                <a:latin typeface="Calibri"/>
                <a:cs typeface="Calibri"/>
              </a:rPr>
              <a:t>nacional.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361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38562" y="1572330"/>
            <a:ext cx="9649437" cy="7390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24573" y="2019799"/>
            <a:ext cx="9363425" cy="6615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33397" y="1162887"/>
            <a:ext cx="6915203" cy="41682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0" u="none" spc="140" dirty="0">
                <a:latin typeface="Calibri"/>
                <a:cs typeface="Calibri"/>
              </a:rPr>
              <a:t>Gerência</a:t>
            </a:r>
            <a:endParaRPr sz="3200" dirty="0">
              <a:latin typeface="Calibri"/>
              <a:cs typeface="Calibri"/>
            </a:endParaRPr>
          </a:p>
          <a:p>
            <a:pPr marL="12700" marR="5080">
              <a:lnSpc>
                <a:spcPts val="9450"/>
              </a:lnSpc>
              <a:spcBef>
                <a:spcPts val="630"/>
              </a:spcBef>
            </a:pPr>
            <a:r>
              <a:rPr sz="7900" u="none" spc="240" dirty="0">
                <a:latin typeface="Trebuchet MS" panose="020B0603020202020204" pitchFamily="34" charset="0"/>
              </a:rPr>
              <a:t>Tecnologias  </a:t>
            </a:r>
            <a:r>
              <a:rPr sz="7900" u="none" spc="100" dirty="0">
                <a:latin typeface="Trebuchet MS" panose="020B0603020202020204" pitchFamily="34" charset="0"/>
              </a:rPr>
              <a:t>e </a:t>
            </a:r>
            <a:r>
              <a:rPr sz="7900" u="none" spc="215" dirty="0">
                <a:latin typeface="Trebuchet MS" panose="020B0603020202020204" pitchFamily="34" charset="0"/>
              </a:rPr>
              <a:t>Desenhos  </a:t>
            </a:r>
            <a:r>
              <a:rPr sz="7900" u="none" spc="935" dirty="0">
                <a:latin typeface="Trebuchet MS" panose="020B0603020202020204" pitchFamily="34" charset="0"/>
              </a:rPr>
              <a:t>E</a:t>
            </a:r>
            <a:r>
              <a:rPr sz="7900" u="none" spc="220" dirty="0">
                <a:latin typeface="Trebuchet MS" panose="020B0603020202020204" pitchFamily="34" charset="0"/>
              </a:rPr>
              <a:t>d</a:t>
            </a:r>
            <a:r>
              <a:rPr sz="7900" u="none" spc="195" dirty="0">
                <a:latin typeface="Trebuchet MS" panose="020B0603020202020204" pitchFamily="34" charset="0"/>
              </a:rPr>
              <a:t>u</a:t>
            </a:r>
            <a:r>
              <a:rPr sz="7900" u="none" spc="520" dirty="0">
                <a:latin typeface="Trebuchet MS" panose="020B0603020202020204" pitchFamily="34" charset="0"/>
              </a:rPr>
              <a:t>c</a:t>
            </a:r>
            <a:r>
              <a:rPr sz="7900" u="none" spc="145" dirty="0">
                <a:latin typeface="Trebuchet MS" panose="020B0603020202020204" pitchFamily="34" charset="0"/>
              </a:rPr>
              <a:t>a</a:t>
            </a:r>
            <a:r>
              <a:rPr sz="7900" u="none" spc="520" dirty="0">
                <a:latin typeface="Trebuchet MS" panose="020B0603020202020204" pitchFamily="34" charset="0"/>
              </a:rPr>
              <a:t>c</a:t>
            </a:r>
            <a:r>
              <a:rPr sz="7900" u="none" spc="60" dirty="0">
                <a:latin typeface="Trebuchet MS" panose="020B0603020202020204" pitchFamily="34" charset="0"/>
              </a:rPr>
              <a:t>i</a:t>
            </a:r>
            <a:r>
              <a:rPr sz="7900" u="none" spc="85" dirty="0">
                <a:latin typeface="Trebuchet MS" panose="020B0603020202020204" pitchFamily="34" charset="0"/>
              </a:rPr>
              <a:t>o</a:t>
            </a:r>
            <a:r>
              <a:rPr sz="7900" u="none" spc="180" dirty="0">
                <a:latin typeface="Trebuchet MS" panose="020B0603020202020204" pitchFamily="34" charset="0"/>
              </a:rPr>
              <a:t>n</a:t>
            </a:r>
            <a:r>
              <a:rPr sz="7900" u="none" spc="145" dirty="0">
                <a:latin typeface="Trebuchet MS" panose="020B0603020202020204" pitchFamily="34" charset="0"/>
              </a:rPr>
              <a:t>a</a:t>
            </a:r>
            <a:r>
              <a:rPr sz="7900" u="none" spc="60" dirty="0">
                <a:latin typeface="Trebuchet MS" panose="020B0603020202020204" pitchFamily="34" charset="0"/>
              </a:rPr>
              <a:t>i</a:t>
            </a:r>
            <a:r>
              <a:rPr sz="7900" u="none" spc="305" dirty="0">
                <a:latin typeface="Trebuchet MS" panose="020B0603020202020204" pitchFamily="34" charset="0"/>
              </a:rPr>
              <a:t>s</a:t>
            </a:r>
            <a:endParaRPr sz="7900" dirty="0">
              <a:latin typeface="Trebuchet MS" panose="020B0603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6000" y="5704395"/>
            <a:ext cx="6399530" cy="2482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95"/>
              </a:spcBef>
            </a:pPr>
            <a:r>
              <a:rPr sz="2350" spc="45" dirty="0">
                <a:solidFill>
                  <a:srgbClr val="FFFFFF"/>
                </a:solidFill>
                <a:latin typeface="Calibri"/>
                <a:cs typeface="Calibri"/>
              </a:rPr>
              <a:t>Identifica, </a:t>
            </a:r>
            <a:r>
              <a:rPr sz="2350" spc="25" dirty="0">
                <a:solidFill>
                  <a:srgbClr val="FFFFFF"/>
                </a:solidFill>
                <a:latin typeface="Calibri"/>
                <a:cs typeface="Calibri"/>
              </a:rPr>
              <a:t>desenvolve </a:t>
            </a:r>
            <a:r>
              <a:rPr sz="2350" spc="11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350" spc="25" dirty="0">
                <a:solidFill>
                  <a:srgbClr val="FFFFFF"/>
                </a:solidFill>
                <a:latin typeface="Calibri"/>
                <a:cs typeface="Calibri"/>
              </a:rPr>
              <a:t>implementa </a:t>
            </a:r>
            <a:r>
              <a:rPr sz="2350" spc="50" dirty="0">
                <a:solidFill>
                  <a:srgbClr val="FFFFFF"/>
                </a:solidFill>
                <a:latin typeface="Calibri"/>
                <a:cs typeface="Calibri"/>
              </a:rPr>
              <a:t>soluções </a:t>
            </a:r>
            <a:r>
              <a:rPr sz="2350" spc="10" dirty="0">
                <a:solidFill>
                  <a:srgbClr val="FFFFFF"/>
                </a:solidFill>
                <a:latin typeface="Calibri"/>
                <a:cs typeface="Calibri"/>
              </a:rPr>
              <a:t>em  </a:t>
            </a:r>
            <a:r>
              <a:rPr sz="2350" spc="75" dirty="0">
                <a:solidFill>
                  <a:srgbClr val="FFFFFF"/>
                </a:solidFill>
                <a:latin typeface="Calibri"/>
                <a:cs typeface="Calibri"/>
              </a:rPr>
              <a:t>tecnologias </a:t>
            </a:r>
            <a:r>
              <a:rPr sz="2350" spc="11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350" spc="10" dirty="0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sz="2350" spc="40" dirty="0">
                <a:solidFill>
                  <a:srgbClr val="FFFFFF"/>
                </a:solidFill>
                <a:latin typeface="Calibri"/>
                <a:cs typeface="Calibri"/>
              </a:rPr>
              <a:t>desenhos </a:t>
            </a:r>
            <a:r>
              <a:rPr sz="2350" spc="85" dirty="0">
                <a:solidFill>
                  <a:srgbClr val="FFFFFF"/>
                </a:solidFill>
                <a:latin typeface="Calibri"/>
                <a:cs typeface="Calibri"/>
              </a:rPr>
              <a:t>educacionais </a:t>
            </a:r>
            <a:r>
              <a:rPr sz="2350" dirty="0">
                <a:solidFill>
                  <a:srgbClr val="FFFFFF"/>
                </a:solidFill>
                <a:latin typeface="Calibri"/>
                <a:cs typeface="Calibri"/>
              </a:rPr>
              <a:t>no  </a:t>
            </a:r>
            <a:r>
              <a:rPr sz="2350" spc="40" dirty="0">
                <a:solidFill>
                  <a:srgbClr val="FFFFFF"/>
                </a:solidFill>
                <a:latin typeface="Calibri"/>
                <a:cs typeface="Calibri"/>
              </a:rPr>
              <a:t>âmbito </a:t>
            </a:r>
            <a:r>
              <a:rPr sz="2350" spc="7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2350" spc="15" dirty="0">
                <a:solidFill>
                  <a:srgbClr val="FFFFFF"/>
                </a:solidFill>
                <a:latin typeface="Calibri"/>
                <a:cs typeface="Calibri"/>
              </a:rPr>
              <a:t>Modelo </a:t>
            </a:r>
            <a:r>
              <a:rPr sz="2350" spc="125" dirty="0">
                <a:solidFill>
                  <a:srgbClr val="FFFFFF"/>
                </a:solidFill>
                <a:latin typeface="Calibri"/>
                <a:cs typeface="Calibri"/>
              </a:rPr>
              <a:t>Pedagógico </a:t>
            </a:r>
            <a:r>
              <a:rPr sz="2350" spc="120" dirty="0">
                <a:solidFill>
                  <a:srgbClr val="FFFFFF"/>
                </a:solidFill>
                <a:latin typeface="Calibri"/>
                <a:cs typeface="Calibri"/>
              </a:rPr>
              <a:t>Senac, </a:t>
            </a:r>
            <a:r>
              <a:rPr sz="2350" spc="155" dirty="0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sz="2350" spc="60" dirty="0">
                <a:solidFill>
                  <a:srgbClr val="FFFFFF"/>
                </a:solidFill>
                <a:latin typeface="Calibri"/>
                <a:cs typeface="Calibri"/>
              </a:rPr>
              <a:t>curadoria </a:t>
            </a:r>
            <a:r>
              <a:rPr sz="2350" spc="11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350" spc="55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2350" spc="25" dirty="0">
                <a:solidFill>
                  <a:srgbClr val="FFFFFF"/>
                </a:solidFill>
                <a:latin typeface="Calibri"/>
                <a:cs typeface="Calibri"/>
              </a:rPr>
              <a:t>recursos </a:t>
            </a:r>
            <a:r>
              <a:rPr sz="2350" spc="75" dirty="0">
                <a:solidFill>
                  <a:srgbClr val="FFFFFF"/>
                </a:solidFill>
                <a:latin typeface="Calibri"/>
                <a:cs typeface="Calibri"/>
              </a:rPr>
              <a:t>didáticos </a:t>
            </a:r>
            <a:r>
              <a:rPr sz="2350" spc="55" dirty="0">
                <a:solidFill>
                  <a:srgbClr val="FFFFFF"/>
                </a:solidFill>
                <a:latin typeface="Calibri"/>
                <a:cs typeface="Calibri"/>
              </a:rPr>
              <a:t>digitais,  </a:t>
            </a:r>
            <a:r>
              <a:rPr sz="2350" spc="15" dirty="0">
                <a:solidFill>
                  <a:srgbClr val="FFFFFF"/>
                </a:solidFill>
                <a:latin typeface="Calibri"/>
                <a:cs typeface="Calibri"/>
              </a:rPr>
              <a:t>promovendo </a:t>
            </a:r>
            <a:r>
              <a:rPr sz="2350" spc="150" dirty="0">
                <a:solidFill>
                  <a:srgbClr val="FFFFFF"/>
                </a:solidFill>
                <a:latin typeface="Calibri"/>
                <a:cs typeface="Calibri"/>
              </a:rPr>
              <a:t>capacitação </a:t>
            </a:r>
            <a:r>
              <a:rPr sz="2350" spc="11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2350" spc="40" dirty="0">
                <a:solidFill>
                  <a:srgbClr val="FFFFFF"/>
                </a:solidFill>
                <a:latin typeface="Calibri"/>
                <a:cs typeface="Calibri"/>
              </a:rPr>
              <a:t>assessoramento </a:t>
            </a:r>
            <a:r>
              <a:rPr sz="2350" spc="105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2350" spc="114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350" spc="55" dirty="0">
                <a:solidFill>
                  <a:srgbClr val="FFFFFF"/>
                </a:solidFill>
                <a:latin typeface="Calibri"/>
                <a:cs typeface="Calibri"/>
              </a:rPr>
              <a:t>equipes </a:t>
            </a:r>
            <a:r>
              <a:rPr sz="2350" spc="135" dirty="0">
                <a:solidFill>
                  <a:srgbClr val="FFFFFF"/>
                </a:solidFill>
                <a:latin typeface="Calibri"/>
                <a:cs typeface="Calibri"/>
              </a:rPr>
              <a:t>pedagógicas </a:t>
            </a:r>
            <a:r>
              <a:rPr sz="2350" spc="55" dirty="0">
                <a:solidFill>
                  <a:srgbClr val="FFFFFF"/>
                </a:solidFill>
                <a:latin typeface="Calibri"/>
                <a:cs typeface="Calibri"/>
              </a:rPr>
              <a:t>dos</a:t>
            </a:r>
            <a:r>
              <a:rPr sz="23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spc="30" dirty="0">
                <a:solidFill>
                  <a:srgbClr val="FFFFFF"/>
                </a:solidFill>
                <a:latin typeface="Calibri"/>
                <a:cs typeface="Calibri"/>
              </a:rPr>
              <a:t>DRs.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0858" y="8747006"/>
            <a:ext cx="7115809" cy="0"/>
          </a:xfrm>
          <a:custGeom>
            <a:avLst/>
            <a:gdLst/>
            <a:ahLst/>
            <a:cxnLst/>
            <a:rect l="l" t="t" r="r" b="b"/>
            <a:pathLst>
              <a:path w="7115809">
                <a:moveTo>
                  <a:pt x="0" y="0"/>
                </a:moveTo>
                <a:lnTo>
                  <a:pt x="711519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3982" y="4321971"/>
            <a:ext cx="16659860" cy="0"/>
          </a:xfrm>
          <a:custGeom>
            <a:avLst/>
            <a:gdLst/>
            <a:ahLst/>
            <a:cxnLst/>
            <a:rect l="l" t="t" r="r" b="b"/>
            <a:pathLst>
              <a:path w="16659860">
                <a:moveTo>
                  <a:pt x="16659238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4488" y="4202908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1788" y="1388832"/>
            <a:ext cx="6754495" cy="195502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300" u="none" spc="225" dirty="0">
                <a:solidFill>
                  <a:srgbClr val="000000"/>
                </a:solidFill>
                <a:latin typeface="Trebuchet MS" panose="020B0603020202020204" pitchFamily="34" charset="0"/>
              </a:rPr>
              <a:t>Linhas </a:t>
            </a:r>
            <a:r>
              <a:rPr sz="6300" u="none" spc="140" dirty="0">
                <a:solidFill>
                  <a:srgbClr val="000000"/>
                </a:solidFill>
                <a:latin typeface="Trebuchet MS" panose="020B0603020202020204" pitchFamily="34" charset="0"/>
              </a:rPr>
              <a:t>de</a:t>
            </a:r>
            <a:r>
              <a:rPr sz="6300" u="none" spc="-2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sz="6300" u="none" spc="215" dirty="0">
                <a:solidFill>
                  <a:srgbClr val="000000"/>
                </a:solidFill>
                <a:latin typeface="Trebuchet MS" panose="020B0603020202020204" pitchFamily="34" charset="0"/>
              </a:rPr>
              <a:t>Trabalho</a:t>
            </a:r>
            <a:endParaRPr sz="6300" dirty="0">
              <a:latin typeface="Trebuchet MS" panose="020B0603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1788" y="4624995"/>
            <a:ext cx="3579495" cy="126301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1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90" dirty="0">
                <a:latin typeface="Calibri"/>
                <a:cs typeface="Calibri"/>
              </a:rPr>
              <a:t>Tecnologias</a:t>
            </a:r>
            <a:r>
              <a:rPr sz="2500" spc="30" dirty="0">
                <a:latin typeface="Calibri"/>
                <a:cs typeface="Calibri"/>
              </a:rPr>
              <a:t> </a:t>
            </a:r>
            <a:r>
              <a:rPr sz="2500" spc="95" dirty="0">
                <a:latin typeface="Calibri"/>
                <a:cs typeface="Calibri"/>
              </a:rPr>
              <a:t>Educacionais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1788" y="6210945"/>
            <a:ext cx="3386454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5"/>
              </a:spcBef>
            </a:pPr>
            <a:r>
              <a:rPr sz="1600" spc="45" dirty="0">
                <a:latin typeface="Calibri"/>
                <a:cs typeface="Calibri"/>
              </a:rPr>
              <a:t>Estabelece </a:t>
            </a:r>
            <a:r>
              <a:rPr sz="1600" spc="35" dirty="0">
                <a:latin typeface="Calibri"/>
                <a:cs typeface="Calibri"/>
              </a:rPr>
              <a:t>política, </a:t>
            </a:r>
            <a:r>
              <a:rPr sz="1600" spc="25" dirty="0">
                <a:latin typeface="Calibri"/>
                <a:cs typeface="Calibri"/>
              </a:rPr>
              <a:t>define </a:t>
            </a:r>
            <a:r>
              <a:rPr sz="1600" spc="35" dirty="0">
                <a:latin typeface="Calibri"/>
                <a:cs typeface="Calibri"/>
              </a:rPr>
              <a:t>diretrizes,  parâmetros </a:t>
            </a:r>
            <a:r>
              <a:rPr sz="1600" spc="30" dirty="0">
                <a:latin typeface="Calibri"/>
                <a:cs typeface="Calibri"/>
              </a:rPr>
              <a:t>de qualidade </a:t>
            </a:r>
            <a:r>
              <a:rPr sz="1600" spc="20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estratégias  </a:t>
            </a:r>
            <a:r>
              <a:rPr sz="1600" spc="45" dirty="0">
                <a:latin typeface="Calibri"/>
                <a:cs typeface="Calibri"/>
              </a:rPr>
              <a:t>para </a:t>
            </a:r>
            <a:r>
              <a:rPr sz="1600" spc="35" dirty="0">
                <a:latin typeface="Calibri"/>
                <a:cs typeface="Calibri"/>
              </a:rPr>
              <a:t>ampla </a:t>
            </a:r>
            <a:r>
              <a:rPr sz="1600" spc="45" dirty="0">
                <a:latin typeface="Calibri"/>
                <a:cs typeface="Calibri"/>
              </a:rPr>
              <a:t>adoção </a:t>
            </a:r>
            <a:r>
              <a:rPr sz="1600" spc="30" dirty="0">
                <a:latin typeface="Calibri"/>
                <a:cs typeface="Calibri"/>
              </a:rPr>
              <a:t>de tecnologias  </a:t>
            </a:r>
            <a:r>
              <a:rPr sz="1600" spc="35" dirty="0">
                <a:latin typeface="Calibri"/>
                <a:cs typeface="Calibri"/>
              </a:rPr>
              <a:t>educacionais </a:t>
            </a:r>
            <a:r>
              <a:rPr sz="1600" spc="40" dirty="0">
                <a:latin typeface="Calibri"/>
                <a:cs typeface="Calibri"/>
              </a:rPr>
              <a:t>nas escolas do</a:t>
            </a:r>
            <a:r>
              <a:rPr sz="1600" spc="175" dirty="0">
                <a:latin typeface="Calibri"/>
                <a:cs typeface="Calibri"/>
              </a:rPr>
              <a:t> </a:t>
            </a:r>
            <a:r>
              <a:rPr sz="1600" spc="70" dirty="0">
                <a:latin typeface="Calibri"/>
                <a:cs typeface="Calibri"/>
              </a:rPr>
              <a:t>Senac.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7152" y="4651668"/>
            <a:ext cx="3825240" cy="3242310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2</a:t>
            </a:r>
            <a:endParaRPr sz="2800" dirty="0">
              <a:latin typeface="Calibri"/>
              <a:cs typeface="Calibri"/>
            </a:endParaRPr>
          </a:p>
          <a:p>
            <a:pPr marL="12700" marR="930910">
              <a:lnSpc>
                <a:spcPct val="114999"/>
              </a:lnSpc>
              <a:spcBef>
                <a:spcPts val="1150"/>
              </a:spcBef>
            </a:pPr>
            <a:r>
              <a:rPr sz="2500" spc="95" dirty="0">
                <a:latin typeface="Calibri"/>
                <a:cs typeface="Calibri"/>
              </a:rPr>
              <a:t>Recursos </a:t>
            </a:r>
            <a:r>
              <a:rPr sz="2500" spc="80" dirty="0">
                <a:latin typeface="Calibri"/>
                <a:cs typeface="Calibri"/>
              </a:rPr>
              <a:t>Didáticos</a:t>
            </a:r>
            <a:r>
              <a:rPr sz="2500" spc="-25" dirty="0">
                <a:latin typeface="Calibri"/>
                <a:cs typeface="Calibri"/>
              </a:rPr>
              <a:t> </a:t>
            </a:r>
            <a:r>
              <a:rPr sz="2500" spc="35" dirty="0">
                <a:latin typeface="Calibri"/>
                <a:cs typeface="Calibri"/>
              </a:rPr>
              <a:t>e  </a:t>
            </a:r>
            <a:r>
              <a:rPr sz="2500" spc="110" dirty="0">
                <a:latin typeface="Calibri"/>
                <a:cs typeface="Calibri"/>
              </a:rPr>
              <a:t>Curadoria</a:t>
            </a:r>
            <a:endParaRPr sz="2500" dirty="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35" dirty="0">
                <a:latin typeface="Calibri"/>
                <a:cs typeface="Calibri"/>
              </a:rPr>
              <a:t>Garante </a:t>
            </a:r>
            <a:r>
              <a:rPr sz="1600" spc="25" dirty="0">
                <a:latin typeface="Calibri"/>
                <a:cs typeface="Calibri"/>
              </a:rPr>
              <a:t>a disponibilização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35" dirty="0">
                <a:latin typeface="Calibri"/>
                <a:cs typeface="Calibri"/>
              </a:rPr>
              <a:t>recursos  </a:t>
            </a:r>
            <a:r>
              <a:rPr sz="1600" spc="20" dirty="0">
                <a:latin typeface="Calibri"/>
                <a:cs typeface="Calibri"/>
              </a:rPr>
              <a:t>didáticos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15" dirty="0">
                <a:latin typeface="Calibri"/>
                <a:cs typeface="Calibri"/>
              </a:rPr>
              <a:t>materiais </a:t>
            </a:r>
            <a:r>
              <a:rPr sz="1600" spc="35" dirty="0">
                <a:latin typeface="Calibri"/>
                <a:cs typeface="Calibri"/>
              </a:rPr>
              <a:t>afins, </a:t>
            </a:r>
            <a:r>
              <a:rPr sz="1600" spc="20" dirty="0">
                <a:latin typeface="Calibri"/>
                <a:cs typeface="Calibri"/>
              </a:rPr>
              <a:t>em </a:t>
            </a:r>
            <a:r>
              <a:rPr sz="1600" spc="25" dirty="0">
                <a:latin typeface="Calibri"/>
                <a:cs typeface="Calibri"/>
              </a:rPr>
              <a:t>formatos  variados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inovadores, </a:t>
            </a:r>
            <a:r>
              <a:rPr sz="1600" spc="30" dirty="0">
                <a:latin typeface="Calibri"/>
                <a:cs typeface="Calibri"/>
              </a:rPr>
              <a:t>para </a:t>
            </a:r>
            <a:r>
              <a:rPr sz="1600" spc="20" dirty="0">
                <a:latin typeface="Calibri"/>
                <a:cs typeface="Calibri"/>
              </a:rPr>
              <a:t>aprimoramento  </a:t>
            </a:r>
            <a:r>
              <a:rPr sz="1600" spc="30" dirty="0">
                <a:latin typeface="Calibri"/>
                <a:cs typeface="Calibri"/>
              </a:rPr>
              <a:t>das </a:t>
            </a:r>
            <a:r>
              <a:rPr sz="1600" spc="20" dirty="0">
                <a:latin typeface="Calibri"/>
                <a:cs typeface="Calibri"/>
              </a:rPr>
              <a:t>situações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aprendizagem promovidas  pelos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30" dirty="0">
                <a:latin typeface="Calibri"/>
                <a:cs typeface="Calibri"/>
              </a:rPr>
              <a:t>docentes.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04644" y="4624995"/>
            <a:ext cx="2793365" cy="308038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5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3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110" dirty="0">
                <a:latin typeface="Calibri"/>
                <a:cs typeface="Calibri"/>
              </a:rPr>
              <a:t>Formação</a:t>
            </a:r>
            <a:r>
              <a:rPr sz="2500" spc="45" dirty="0">
                <a:latin typeface="Calibri"/>
                <a:cs typeface="Calibri"/>
              </a:rPr>
              <a:t> </a:t>
            </a:r>
            <a:r>
              <a:rPr sz="2500" spc="75" dirty="0">
                <a:latin typeface="Calibri"/>
                <a:cs typeface="Calibri"/>
              </a:rPr>
              <a:t>Docente</a:t>
            </a:r>
            <a:endParaRPr sz="2500" dirty="0">
              <a:latin typeface="Calibri"/>
              <a:cs typeface="Calibri"/>
            </a:endParaRPr>
          </a:p>
          <a:p>
            <a:pPr marL="12700" marR="5080">
              <a:lnSpc>
                <a:spcPct val="113300"/>
              </a:lnSpc>
              <a:spcBef>
                <a:spcPts val="1255"/>
              </a:spcBef>
            </a:pPr>
            <a:r>
              <a:rPr sz="1600" spc="50" dirty="0">
                <a:latin typeface="Calibri"/>
                <a:cs typeface="Calibri"/>
              </a:rPr>
              <a:t>Elabora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25" dirty="0">
                <a:latin typeface="Calibri"/>
                <a:cs typeface="Calibri"/>
              </a:rPr>
              <a:t>promove a </a:t>
            </a:r>
            <a:r>
              <a:rPr sz="1600" spc="30" dirty="0">
                <a:latin typeface="Calibri"/>
                <a:cs typeface="Calibri"/>
              </a:rPr>
              <a:t>adoção </a:t>
            </a:r>
            <a:r>
              <a:rPr sz="1600" spc="15" dirty="0">
                <a:latin typeface="Calibri"/>
                <a:cs typeface="Calibri"/>
              </a:rPr>
              <a:t>de  </a:t>
            </a:r>
            <a:r>
              <a:rPr sz="1600" spc="20" dirty="0">
                <a:latin typeface="Calibri"/>
                <a:cs typeface="Calibri"/>
              </a:rPr>
              <a:t>política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35" dirty="0">
                <a:latin typeface="Calibri"/>
                <a:cs typeface="Calibri"/>
              </a:rPr>
              <a:t>formação </a:t>
            </a:r>
            <a:r>
              <a:rPr sz="1600" spc="30" dirty="0">
                <a:latin typeface="Calibri"/>
                <a:cs typeface="Calibri"/>
              </a:rPr>
              <a:t>para os  quadros </a:t>
            </a:r>
            <a:r>
              <a:rPr sz="1600" spc="25" dirty="0">
                <a:latin typeface="Calibri"/>
                <a:cs typeface="Calibri"/>
              </a:rPr>
              <a:t>pedagógicos  </a:t>
            </a:r>
            <a:r>
              <a:rPr sz="1600" spc="20" dirty="0">
                <a:latin typeface="Calibri"/>
                <a:cs typeface="Calibri"/>
              </a:rPr>
              <a:t>institucionais, além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0" dirty="0">
                <a:latin typeface="Calibri"/>
                <a:cs typeface="Calibri"/>
              </a:rPr>
              <a:t>se  </a:t>
            </a:r>
            <a:r>
              <a:rPr sz="1600" spc="30" dirty="0">
                <a:latin typeface="Calibri"/>
                <a:cs typeface="Calibri"/>
              </a:rPr>
              <a:t>responsabilizar </a:t>
            </a:r>
            <a:r>
              <a:rPr sz="1600" spc="20" dirty="0">
                <a:latin typeface="Calibri"/>
                <a:cs typeface="Calibri"/>
              </a:rPr>
              <a:t>pela oferta </a:t>
            </a:r>
            <a:r>
              <a:rPr sz="1600" spc="15" dirty="0">
                <a:latin typeface="Calibri"/>
                <a:cs typeface="Calibri"/>
              </a:rPr>
              <a:t>de  </a:t>
            </a:r>
            <a:r>
              <a:rPr sz="1600" spc="30" dirty="0">
                <a:latin typeface="Calibri"/>
                <a:cs typeface="Calibri"/>
              </a:rPr>
              <a:t>ações para </a:t>
            </a:r>
            <a:r>
              <a:rPr sz="1600" spc="25" dirty="0">
                <a:latin typeface="Calibri"/>
                <a:cs typeface="Calibri"/>
              </a:rPr>
              <a:t>multiplicação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spc="45" dirty="0">
                <a:latin typeface="Calibri"/>
                <a:cs typeface="Calibri"/>
              </a:rPr>
              <a:t>local.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13460" y="4624995"/>
            <a:ext cx="2738755" cy="4623435"/>
          </a:xfrm>
          <a:prstGeom prst="rect">
            <a:avLst/>
          </a:prstGeom>
        </p:spPr>
        <p:txBody>
          <a:bodyPr vert="horz" wrap="square" lIns="0" tIns="2393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800" b="1" spc="165" dirty="0">
                <a:solidFill>
                  <a:srgbClr val="E36132"/>
                </a:solidFill>
                <a:latin typeface="Calibri"/>
                <a:cs typeface="Calibri"/>
              </a:rPr>
              <a:t>LINHA</a:t>
            </a:r>
            <a:r>
              <a:rPr sz="2800" b="1" spc="50" dirty="0">
                <a:solidFill>
                  <a:srgbClr val="E36132"/>
                </a:solidFill>
                <a:latin typeface="Calibri"/>
                <a:cs typeface="Calibri"/>
              </a:rPr>
              <a:t> </a:t>
            </a:r>
            <a:r>
              <a:rPr sz="2800" b="1" spc="190" dirty="0">
                <a:solidFill>
                  <a:srgbClr val="E36132"/>
                </a:solidFill>
                <a:latin typeface="Calibri"/>
                <a:cs typeface="Calibri"/>
              </a:rPr>
              <a:t>4</a:t>
            </a:r>
            <a:endParaRPr sz="2800" dirty="0">
              <a:latin typeface="Calibri"/>
              <a:cs typeface="Calibri"/>
            </a:endParaRPr>
          </a:p>
          <a:p>
            <a:pPr marL="12700" marR="5080">
              <a:lnSpc>
                <a:spcPct val="114999"/>
              </a:lnSpc>
              <a:spcBef>
                <a:spcPts val="1150"/>
              </a:spcBef>
            </a:pPr>
            <a:r>
              <a:rPr sz="2500" spc="55" dirty="0">
                <a:latin typeface="Calibri"/>
                <a:cs typeface="Calibri"/>
              </a:rPr>
              <a:t>Modelo</a:t>
            </a:r>
            <a:r>
              <a:rPr sz="2500" spc="-10" dirty="0">
                <a:latin typeface="Calibri"/>
                <a:cs typeface="Calibri"/>
              </a:rPr>
              <a:t> </a:t>
            </a:r>
            <a:r>
              <a:rPr sz="2500" spc="75" dirty="0">
                <a:latin typeface="Calibri"/>
                <a:cs typeface="Calibri"/>
              </a:rPr>
              <a:t>Pedagógico  </a:t>
            </a:r>
            <a:r>
              <a:rPr sz="2500" spc="105" dirty="0">
                <a:latin typeface="Calibri"/>
                <a:cs typeface="Calibri"/>
              </a:rPr>
              <a:t>Senac</a:t>
            </a:r>
            <a:endParaRPr sz="2500" dirty="0">
              <a:latin typeface="Calibri"/>
              <a:cs typeface="Calibri"/>
            </a:endParaRPr>
          </a:p>
          <a:p>
            <a:pPr marL="12700" marR="10160">
              <a:lnSpc>
                <a:spcPct val="113300"/>
              </a:lnSpc>
              <a:spcBef>
                <a:spcPts val="1255"/>
              </a:spcBef>
            </a:pPr>
            <a:r>
              <a:rPr sz="1600" spc="65" dirty="0">
                <a:latin typeface="Calibri"/>
                <a:cs typeface="Calibri"/>
              </a:rPr>
              <a:t>Cuida </a:t>
            </a:r>
            <a:r>
              <a:rPr sz="1600" spc="25" dirty="0">
                <a:latin typeface="Calibri"/>
                <a:cs typeface="Calibri"/>
              </a:rPr>
              <a:t>do </a:t>
            </a:r>
            <a:r>
              <a:rPr sz="1600" spc="20" dirty="0">
                <a:latin typeface="Calibri"/>
                <a:cs typeface="Calibri"/>
              </a:rPr>
              <a:t>aprimoramento  contínuo </a:t>
            </a:r>
            <a:r>
              <a:rPr sz="1600" spc="25" dirty="0">
                <a:latin typeface="Calibri"/>
                <a:cs typeface="Calibri"/>
              </a:rPr>
              <a:t>do </a:t>
            </a:r>
            <a:r>
              <a:rPr sz="1600" spc="15" dirty="0">
                <a:latin typeface="Calibri"/>
                <a:cs typeface="Calibri"/>
              </a:rPr>
              <a:t>Modelo  </a:t>
            </a:r>
            <a:r>
              <a:rPr sz="1600" spc="30" dirty="0">
                <a:latin typeface="Calibri"/>
                <a:cs typeface="Calibri"/>
              </a:rPr>
              <a:t>Pedagógico </a:t>
            </a:r>
            <a:r>
              <a:rPr sz="1600" spc="45" dirty="0">
                <a:latin typeface="Calibri"/>
                <a:cs typeface="Calibri"/>
              </a:rPr>
              <a:t>Senac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15" dirty="0">
                <a:latin typeface="Calibri"/>
                <a:cs typeface="Calibri"/>
              </a:rPr>
              <a:t>de </a:t>
            </a:r>
            <a:r>
              <a:rPr sz="1600" spc="25" dirty="0">
                <a:latin typeface="Calibri"/>
                <a:cs typeface="Calibri"/>
              </a:rPr>
              <a:t>sua  </a:t>
            </a:r>
            <a:r>
              <a:rPr sz="1600" spc="30" dirty="0">
                <a:latin typeface="Calibri"/>
                <a:cs typeface="Calibri"/>
              </a:rPr>
              <a:t>difusão, </a:t>
            </a:r>
            <a:r>
              <a:rPr sz="1600" spc="35" dirty="0">
                <a:latin typeface="Calibri"/>
                <a:cs typeface="Calibri"/>
              </a:rPr>
              <a:t>por </a:t>
            </a:r>
            <a:r>
              <a:rPr sz="1600" spc="15" dirty="0">
                <a:latin typeface="Calibri"/>
                <a:cs typeface="Calibri"/>
              </a:rPr>
              <a:t>meio de  </a:t>
            </a:r>
            <a:r>
              <a:rPr sz="1600" spc="20" dirty="0">
                <a:latin typeface="Calibri"/>
                <a:cs typeface="Calibri"/>
              </a:rPr>
              <a:t>documentos </a:t>
            </a:r>
            <a:r>
              <a:rPr sz="1600" spc="25" dirty="0">
                <a:latin typeface="Calibri"/>
                <a:cs typeface="Calibri"/>
              </a:rPr>
              <a:t>técnicos </a:t>
            </a:r>
            <a:r>
              <a:rPr sz="1600" spc="5" dirty="0">
                <a:latin typeface="Calibri"/>
                <a:cs typeface="Calibri"/>
              </a:rPr>
              <a:t>e </a:t>
            </a:r>
            <a:r>
              <a:rPr sz="1600" spc="15" dirty="0">
                <a:latin typeface="Calibri"/>
                <a:cs typeface="Calibri"/>
              </a:rPr>
              <a:t>de  </a:t>
            </a:r>
            <a:r>
              <a:rPr sz="1600" spc="20" dirty="0">
                <a:latin typeface="Calibri"/>
                <a:cs typeface="Calibri"/>
              </a:rPr>
              <a:t>outras </a:t>
            </a:r>
            <a:r>
              <a:rPr sz="1600" spc="30" dirty="0">
                <a:latin typeface="Calibri"/>
                <a:cs typeface="Calibri"/>
              </a:rPr>
              <a:t>fontes. </a:t>
            </a:r>
            <a:r>
              <a:rPr sz="1600" spc="50" dirty="0">
                <a:latin typeface="Calibri"/>
                <a:cs typeface="Calibri"/>
              </a:rPr>
              <a:t>Elabora </a:t>
            </a:r>
            <a:r>
              <a:rPr sz="1600" spc="15" dirty="0">
                <a:latin typeface="Calibri"/>
                <a:cs typeface="Calibri"/>
              </a:rPr>
              <a:t>também  </a:t>
            </a:r>
            <a:r>
              <a:rPr sz="1600" spc="20" dirty="0">
                <a:latin typeface="Calibri"/>
                <a:cs typeface="Calibri"/>
              </a:rPr>
              <a:t>desenhos </a:t>
            </a:r>
            <a:r>
              <a:rPr sz="1600" spc="35" dirty="0">
                <a:latin typeface="Calibri"/>
                <a:cs typeface="Calibri"/>
              </a:rPr>
              <a:t>curriculares </a:t>
            </a:r>
            <a:r>
              <a:rPr sz="1600" spc="30" dirty="0">
                <a:latin typeface="Calibri"/>
                <a:cs typeface="Calibri"/>
              </a:rPr>
              <a:t>para os  </a:t>
            </a:r>
            <a:r>
              <a:rPr sz="1600" spc="15" dirty="0">
                <a:latin typeface="Calibri"/>
                <a:cs typeface="Calibri"/>
              </a:rPr>
              <a:t>diferentes tipos de </a:t>
            </a:r>
            <a:r>
              <a:rPr sz="1600" spc="25" dirty="0">
                <a:latin typeface="Calibri"/>
                <a:cs typeface="Calibri"/>
              </a:rPr>
              <a:t>ensino, </a:t>
            </a:r>
            <a:r>
              <a:rPr sz="1600" spc="20" dirty="0">
                <a:latin typeface="Calibri"/>
                <a:cs typeface="Calibri"/>
              </a:rPr>
              <a:t>em  </a:t>
            </a:r>
            <a:r>
              <a:rPr sz="1600" spc="25" dirty="0">
                <a:latin typeface="Calibri"/>
                <a:cs typeface="Calibri"/>
              </a:rPr>
              <a:t>adequação </a:t>
            </a:r>
            <a:r>
              <a:rPr sz="1600" spc="30" dirty="0">
                <a:latin typeface="Calibri"/>
                <a:cs typeface="Calibri"/>
              </a:rPr>
              <a:t>às premissas  </a:t>
            </a:r>
            <a:r>
              <a:rPr sz="1600" spc="25" dirty="0">
                <a:latin typeface="Calibri"/>
                <a:cs typeface="Calibri"/>
              </a:rPr>
              <a:t>pedagógicas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institucionais.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817344" y="4202908"/>
            <a:ext cx="238124" cy="238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99852" y="4229576"/>
            <a:ext cx="238124" cy="23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126161" y="4202908"/>
            <a:ext cx="238123" cy="238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96FD55B429674F92B953A844E991EB" ma:contentTypeVersion="20" ma:contentTypeDescription="Crie um novo documento." ma:contentTypeScope="" ma:versionID="2f31a28c6fb55d2c7feacfeb47eaf00e">
  <xsd:schema xmlns:xsd="http://www.w3.org/2001/XMLSchema" xmlns:xs="http://www.w3.org/2001/XMLSchema" xmlns:p="http://schemas.microsoft.com/office/2006/metadata/properties" xmlns:ns1="http://schemas.microsoft.com/sharepoint/v3" xmlns:ns2="c3561f8f-ab91-4709-8c34-b7485dcdb623" xmlns:ns3="ce50cdef-cbb9-489d-b519-394ac0a6cb55" targetNamespace="http://schemas.microsoft.com/office/2006/metadata/properties" ma:root="true" ma:fieldsID="ee33dbd3d2138ca3c3482bcc3c21ac9b" ns1:_="" ns2:_="" ns3:_="">
    <xsd:import namespace="http://schemas.microsoft.com/sharepoint/v3"/>
    <xsd:import namespace="c3561f8f-ab91-4709-8c34-b7485dcdb623"/>
    <xsd:import namespace="ce50cdef-cbb9-489d-b519-394ac0a6cb5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61f8f-ab91-4709-8c34-b7485dcdb6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6e4a40-3564-4ccd-924b-e49c38a08e85}" ma:internalName="TaxCatchAll" ma:showField="CatchAllData" ma:web="c3561f8f-ab91-4709-8c34-b7485dcdb6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0cdef-cbb9-489d-b519-394ac0a6c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Marcações de imagem" ma:readOnly="false" ma:fieldId="{5cf76f15-5ced-4ddc-b409-7134ff3c332f}" ma:taxonomyMulti="true" ma:sspId="2947829d-185a-44d2-a174-e1f74ba856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825E5A-5E81-44FF-AF82-BB71F6B56E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2A3A16-ED9C-41A1-B2B5-EB48DC5AE3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3561f8f-ab91-4709-8c34-b7485dcdb623"/>
    <ds:schemaRef ds:uri="ce50cdef-cbb9-489d-b519-394ac0a6cb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4128</Words>
  <Application>Microsoft Office PowerPoint</Application>
  <PresentationFormat>Personalizar</PresentationFormat>
  <Paragraphs>262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4" baseType="lpstr">
      <vt:lpstr>Arial</vt:lpstr>
      <vt:lpstr>Calibri</vt:lpstr>
      <vt:lpstr>Lucida Sans</vt:lpstr>
      <vt:lpstr>Lucida Sans Unicode</vt:lpstr>
      <vt:lpstr>Times New Roman</vt:lpstr>
      <vt:lpstr>Trebuchet MS</vt:lpstr>
      <vt:lpstr>Office Theme</vt:lpstr>
      <vt:lpstr>Reestruturação, Linhas de Trabalho e Projetos</vt:lpstr>
      <vt:lpstr>Apresentação do PowerPoint</vt:lpstr>
      <vt:lpstr>Gerência Programas e Diretrizes</vt:lpstr>
      <vt:lpstr>Linhas de Trabalho</vt:lpstr>
      <vt:lpstr>PROJETOS DE DESTAQUE</vt:lpstr>
      <vt:lpstr>PROJETOS DE DESTAQUE</vt:lpstr>
      <vt:lpstr>PROJETOS DE DESTAQUE</vt:lpstr>
      <vt:lpstr>Gerência Tecnologias  e Desenhos  Educacionais</vt:lpstr>
      <vt:lpstr>Linhas de Trabalho</vt:lpstr>
      <vt:lpstr>PROJETOS DE DESTAQUE</vt:lpstr>
      <vt:lpstr>PROJETOS DE DESTAQUE</vt:lpstr>
      <vt:lpstr>PROJETOS DE DESTAQUE</vt:lpstr>
      <vt:lpstr>PROJETOS DE DESTAQUE</vt:lpstr>
      <vt:lpstr>Gerência Educação Corporativa</vt:lpstr>
      <vt:lpstr>Linhas de Trabalho</vt:lpstr>
      <vt:lpstr>Apresentação do PowerPoint</vt:lpstr>
      <vt:lpstr>PROJETOS DE DESTAQUE</vt:lpstr>
      <vt:lpstr>PROJETOS DE DESTAQUE</vt:lpstr>
      <vt:lpstr>Gerência Prospecção e Avaliação</vt:lpstr>
      <vt:lpstr>Linhas de Trabalho</vt:lpstr>
      <vt:lpstr>PROJETOS DE DESTAQUE</vt:lpstr>
      <vt:lpstr>PROJETOS DE DESTAQUE</vt:lpstr>
      <vt:lpstr>Gerência Marketing e  Comunicação</vt:lpstr>
      <vt:lpstr>Linhas de Trabalho</vt:lpstr>
      <vt:lpstr>PROJETOS DE DESTAQUE</vt:lpstr>
      <vt:lpstr>PROJETOS DE DESTAQUE</vt:lpstr>
      <vt:lpstr>PROJETOS DE DESTAQUE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Apresentação_DEP_SimoneGuimarães</dc:title>
  <dc:creator>Aline Durães</dc:creator>
  <cp:keywords>DAFXu7o1IfA,BADbiDvzzVQ</cp:keywords>
  <cp:lastModifiedBy>Aline de Araújo Durães</cp:lastModifiedBy>
  <cp:revision>15</cp:revision>
  <dcterms:created xsi:type="dcterms:W3CDTF">2023-03-07T21:50:15Z</dcterms:created>
  <dcterms:modified xsi:type="dcterms:W3CDTF">2023-04-03T14:45:58Z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2023-03-07T00:00:00Z</vt:filetime>
  </property>
  <property fmtid="{D5CDD505-2E9C-101B-9397-08002B2CF9AE}" pid="3" name="Creator">
    <vt:lpwstr>Canva</vt:lpwstr>
  </property>
  <property fmtid="{D5CDD505-2E9C-101B-9397-08002B2CF9AE}" pid="4" name="LastSaved">
    <vt:filetime>2023-03-07T00:00:00Z</vt:filetime>
  </property>
</Properties>
</file>